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77" r:id="rId5"/>
    <p:sldId id="309" r:id="rId6"/>
    <p:sldId id="260" r:id="rId7"/>
    <p:sldId id="276" r:id="rId8"/>
    <p:sldId id="265" r:id="rId9"/>
    <p:sldId id="283" r:id="rId10"/>
    <p:sldId id="289" r:id="rId11"/>
    <p:sldId id="272" r:id="rId12"/>
    <p:sldId id="300" r:id="rId13"/>
    <p:sldId id="279" r:id="rId14"/>
    <p:sldId id="291" r:id="rId15"/>
    <p:sldId id="296" r:id="rId16"/>
    <p:sldId id="304" r:id="rId17"/>
    <p:sldId id="305" r:id="rId18"/>
    <p:sldId id="306" r:id="rId19"/>
    <p:sldId id="303" r:id="rId20"/>
    <p:sldId id="302" r:id="rId21"/>
    <p:sldId id="294" r:id="rId22"/>
    <p:sldId id="297" r:id="rId23"/>
    <p:sldId id="292" r:id="rId24"/>
    <p:sldId id="308" r:id="rId25"/>
    <p:sldId id="30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FE8707-087D-26D1-1B62-247B55D4E9A2}" name="YAN, Xinru" initials="XY" userId="S::xy823@ic.ac.uk::592be4ad-cf33-4bae-8ec6-23dfe621aa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1DD"/>
    <a:srgbClr val="005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60C8BE-201D-F34F-9348-7366CD5CE59E}" v="2" dt="2023-12-13T17:20:21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0"/>
    <p:restoredTop sz="94648"/>
  </p:normalViewPr>
  <p:slideViewPr>
    <p:cSldViewPr snapToGrid="0" snapToObjects="1">
      <p:cViewPr varScale="1">
        <p:scale>
          <a:sx n="104" d="100"/>
          <a:sy n="104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e, Gavin Z" userId="af7a1471-06fe-4afe-8f82-5d64d3a6dfcd" providerId="ADAL" clId="{BA60C8BE-201D-F34F-9348-7366CD5CE59E}"/>
    <pc:docChg chg="undo custSel modSld">
      <pc:chgData name="Yue, Gavin Z" userId="af7a1471-06fe-4afe-8f82-5d64d3a6dfcd" providerId="ADAL" clId="{BA60C8BE-201D-F34F-9348-7366CD5CE59E}" dt="2023-12-13T17:20:15.284" v="1" actId="478"/>
      <pc:docMkLst>
        <pc:docMk/>
      </pc:docMkLst>
      <pc:sldChg chg="addSp delSp mod addAnim delAnim">
        <pc:chgData name="Yue, Gavin Z" userId="af7a1471-06fe-4afe-8f82-5d64d3a6dfcd" providerId="ADAL" clId="{BA60C8BE-201D-F34F-9348-7366CD5CE59E}" dt="2023-12-13T17:20:15.284" v="1" actId="478"/>
        <pc:sldMkLst>
          <pc:docMk/>
          <pc:sldMk cId="1267562270" sldId="292"/>
        </pc:sldMkLst>
        <pc:picChg chg="add del">
          <ac:chgData name="Yue, Gavin Z" userId="af7a1471-06fe-4afe-8f82-5d64d3a6dfcd" providerId="ADAL" clId="{BA60C8BE-201D-F34F-9348-7366CD5CE59E}" dt="2023-12-13T17:20:15.284" v="1" actId="478"/>
          <ac:picMkLst>
            <pc:docMk/>
            <pc:sldMk cId="1267562270" sldId="292"/>
            <ac:picMk id="2" creationId="{08C80DE5-F67F-BF4E-90D7-B78C0FB762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142A9-4356-49AC-BC2B-21436D1AA45A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86ADB-D8F0-4B11-8AF8-BAA009E664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71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1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666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66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73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finished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284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7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视频和仿真的视频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22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247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2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866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86ADB-D8F0-4B11-8AF8-BAA009E6644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15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FDC50-5FE1-764D-FBE7-3A6AAF6F9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961A67-5D23-4776-DCB4-D302DD756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D35AB-DF75-C4E7-1E91-6450AA54F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9FE5D6-B8BB-B552-A436-A282241D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BD9D26-E54F-F235-D7D0-4F71F9D9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0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A5639-F4F3-E04A-8B22-8616B4D6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4AECCA-5130-FFDB-3857-E6838B796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2D5524-8720-4F96-7909-3E0C53C8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9C43E-7EAF-8941-440E-682E084C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CA4A9-52E1-A9BE-A468-D966263A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6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6EAB3F-EDF7-6787-1528-6E133631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D904FE-BAF1-26FA-A5EB-470D167B2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1ED0D6-A48B-0096-92E4-248415FD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73F0B3-6537-ACD6-16DB-62BCBE2E7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35B0F3-1665-8919-A30B-6D37B050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1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55610-07C9-56BD-9725-761FB3BF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A7DAE-B144-281E-8A72-935EDAD58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76A40-71B8-45CF-9DB8-34EFF19A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87B710-9768-9C67-9D30-7075A818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5C7B73-2FA8-2B78-F218-1F1CD7E7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3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205B4-0BD9-8DC3-4F31-4A3A0346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21243C-C355-0C58-9FDF-9CCA137A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3D979F-FA84-3BA3-E149-CAFC3468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5E2C16-EC37-5371-6760-7BFF986A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93BCE-AE18-A271-0569-568BF5E3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6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F9691-C640-B039-C702-EDF06D2E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1E888-95C1-A974-2B61-5CF3C9BE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817EC8-45F3-213D-08FA-7BE9DA8AE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ACC056-9730-01EF-0EFC-2BE0E832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45FF25-F594-EB32-B083-1FCE2AF5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B2FC4-6126-5CFB-8CC8-F9DE4DBA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6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F78D8-C12D-108C-3567-0ED73BC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EEA713-312D-38EC-0D04-085808C05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0EA472-B643-5103-106E-3F3A3976F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A818C6-3355-C005-3AB4-DC030E659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EEB544-670B-E8DE-1E7B-56DE81D00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8C6B40-C18F-FF25-54EE-F2EFE9C8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3C42FE-F832-092C-D3C1-E631555AE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EBA5C3-C0AE-EB2E-FF0D-4418D1F4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22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E347C-46F4-81FF-E12D-7B47E193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50F59-2DF0-A494-9E2E-6F88AD9EC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493933-E3BB-C979-E275-AE055B1D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2407D1-3D8F-C7C4-1FEA-F4DB6B66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3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81CD87-4FF7-D835-458E-B0A6B730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36962A-71B6-1B27-DD62-A531AC73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17370A-F7F6-5ECD-3AB8-36979EC8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3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E52A3-2AEC-5AFD-3528-91ED1066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78CB4-F49F-004F-D664-9B475BAE0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0F2EA5-AB4B-4F23-0F3C-589B90EAB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99AF2F-0B05-F886-0E15-A68C7C41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0D0B06-26D9-C005-9F4A-9146BFB4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F2FE63-DADA-7BC1-1C0A-09E54B0D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223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1E607-4C35-0F63-30AE-B8841F97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138462-F3D7-92D4-DFA4-2F14383C0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B86E76-567A-253A-62D1-A44544728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75FF3D-4ABB-6293-E21E-919E2F65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A2CBEB-145C-72AA-6EE9-2813DF6D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8D8C8-6CDD-695D-D4A9-2E702096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7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66869C-AA1A-8029-9EBC-4675DE73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F93B76-4BB0-A268-9A24-13970DE7C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55454-9EBC-496E-8759-B191E3022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29AEA-C333-4E15-AAAF-A597B4B559D9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8EDDF-2A17-8ECD-3F5C-960F8E1B2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D18F5-5DD8-4D49-428A-D542207E3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65336-0352-4031-8C7C-22BACEBB6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1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media" Target="../media/media4.mp4"/><Relationship Id="rId7" Type="http://schemas.openxmlformats.org/officeDocument/2006/relationships/image" Target="../media/image18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video" Target="../media/media4.mp4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openxmlformats.org/officeDocument/2006/relationships/image" Target="../media/image31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.png"/><Relationship Id="rId4" Type="http://schemas.openxmlformats.org/officeDocument/2006/relationships/video" Target="../media/media6.mp4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media" Target="../media/media2.mp4"/><Relationship Id="rId7" Type="http://schemas.openxmlformats.org/officeDocument/2006/relationships/image" Target="../media/image1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LKATA robot arm with attachments">
            <a:extLst>
              <a:ext uri="{FF2B5EF4-FFF2-40B4-BE49-F238E27FC236}">
                <a16:creationId xmlns:a16="http://schemas.microsoft.com/office/drawing/2014/main" id="{F00FCFEE-4BE2-08B1-7599-000EEE6E7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-1" r="34058" b="-1"/>
          <a:stretch/>
        </p:blipFill>
        <p:spPr>
          <a:xfrm>
            <a:off x="4452821" y="0"/>
            <a:ext cx="7968769" cy="6858000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2F99-F329-D54E-97B5-7F46C2F7092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Medical Robotics Group Coursework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 descr="徽标, 图标&#10;&#10;描述已自动生成">
            <a:extLst>
              <a:ext uri="{FF2B5EF4-FFF2-40B4-BE49-F238E27FC236}">
                <a16:creationId xmlns:a16="http://schemas.microsoft.com/office/drawing/2014/main" id="{795C8356-118E-FEF7-3009-248443C4A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9D8B03-3F17-D24F-914E-5E02C554C739}"/>
              </a:ext>
            </a:extLst>
          </p:cNvPr>
          <p:cNvSpPr txBox="1"/>
          <p:nvPr/>
        </p:nvSpPr>
        <p:spPr>
          <a:xfrm>
            <a:off x="580599" y="4165977"/>
            <a:ext cx="60979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Group 14: </a:t>
            </a:r>
          </a:p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    Gavin Z Yue (02469416)</a:t>
            </a:r>
          </a:p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Xinru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Yan (02450945)</a:t>
            </a:r>
          </a:p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    Zakariya Ali (02354549)</a:t>
            </a:r>
          </a:p>
        </p:txBody>
      </p:sp>
    </p:spTree>
    <p:extLst>
      <p:ext uri="{BB962C8B-B14F-4D97-AF65-F5344CB8AC3E}">
        <p14:creationId xmlns:p14="http://schemas.microsoft.com/office/powerpoint/2010/main" val="328459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D0650DF-B710-D9B7-99E9-8031839652B3}"/>
              </a:ext>
            </a:extLst>
          </p:cNvPr>
          <p:cNvSpPr/>
          <p:nvPr/>
        </p:nvSpPr>
        <p:spPr>
          <a:xfrm>
            <a:off x="3174" y="0"/>
            <a:ext cx="2571751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Task 3 : Validation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43AFC6B9-73D8-3792-9D68-44E397D5AF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78" y="953948"/>
            <a:ext cx="4159752" cy="2561095"/>
          </a:xfrm>
          <a:prstGeom prst="rect">
            <a:avLst/>
          </a:prstGeom>
        </p:spPr>
      </p:pic>
      <p:pic>
        <p:nvPicPr>
          <p:cNvPr id="12" name="图片 11" descr="图表, 折线图&#10;&#10;描述已自动生成">
            <a:extLst>
              <a:ext uri="{FF2B5EF4-FFF2-40B4-BE49-F238E27FC236}">
                <a16:creationId xmlns:a16="http://schemas.microsoft.com/office/drawing/2014/main" id="{0DB3186C-CA82-FDE9-9E17-83EAB7A11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73" y="3762468"/>
            <a:ext cx="4034957" cy="2682654"/>
          </a:xfrm>
          <a:prstGeom prst="rect">
            <a:avLst/>
          </a:prstGeom>
        </p:spPr>
      </p:pic>
      <p:pic>
        <p:nvPicPr>
          <p:cNvPr id="4" name="图片 3" descr="徽标, 图标&#10;&#10;描述已自动生成">
            <a:extLst>
              <a:ext uri="{FF2B5EF4-FFF2-40B4-BE49-F238E27FC236}">
                <a16:creationId xmlns:a16="http://schemas.microsoft.com/office/drawing/2014/main" id="{353D4301-7CCD-79D5-DAC7-FC45F0369E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pic>
        <p:nvPicPr>
          <p:cNvPr id="6" name="Task3_trajectory">
            <a:hlinkClick r:id="" action="ppaction://media"/>
            <a:extLst>
              <a:ext uri="{FF2B5EF4-FFF2-40B4-BE49-F238E27FC236}">
                <a16:creationId xmlns:a16="http://schemas.microsoft.com/office/drawing/2014/main" id="{2A7141BC-4290-412D-C684-FB7AA7D01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89673" y="401811"/>
            <a:ext cx="4201781" cy="30637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58F47C-8124-F3E5-9838-5A772A3563E2}"/>
              </a:ext>
            </a:extLst>
          </p:cNvPr>
          <p:cNvSpPr txBox="1"/>
          <p:nvPr/>
        </p:nvSpPr>
        <p:spPr>
          <a:xfrm>
            <a:off x="175846" y="464234"/>
            <a:ext cx="28975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 u="sng">
                <a:latin typeface="Times New Roman"/>
                <a:ea typeface="等线"/>
                <a:cs typeface="Times New Roman"/>
              </a:rPr>
              <a:t>Trajectory Validation</a:t>
            </a:r>
            <a:endParaRPr lang="zh-CN" altLang="en-US" b="1" u="sng">
              <a:latin typeface="Times New Roman"/>
              <a:ea typeface="等线"/>
              <a:cs typeface="Times New Roman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D7D5E5-788F-7C17-6C64-B6C7D23AD29C}"/>
              </a:ext>
            </a:extLst>
          </p:cNvPr>
          <p:cNvSpPr txBox="1"/>
          <p:nvPr/>
        </p:nvSpPr>
        <p:spPr>
          <a:xfrm>
            <a:off x="604217" y="1840447"/>
            <a:ext cx="12027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>
                <a:latin typeface="Times New Roman"/>
                <a:ea typeface="等线"/>
                <a:cs typeface="Times New Roman"/>
              </a:rPr>
              <a:t>In</a:t>
            </a:r>
            <a:r>
              <a:rPr lang="en-US" altLang="zh-CN">
                <a:latin typeface="Times New Roman"/>
                <a:ea typeface="等线"/>
                <a:cs typeface="Times New Roman"/>
              </a:rPr>
              <a:t> </a:t>
            </a:r>
            <a:r>
              <a:rPr lang="en-US" altLang="zh-CN" b="1" err="1">
                <a:latin typeface="Times New Roman"/>
                <a:ea typeface="等线"/>
                <a:cs typeface="Times New Roman"/>
              </a:rPr>
              <a:t>Matlab</a:t>
            </a:r>
            <a:endParaRPr lang="zh-CN" altLang="en-US" b="1">
              <a:latin typeface="Times New Roman"/>
              <a:ea typeface="等线"/>
              <a:cs typeface="Times New Roman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BB9839-5B7A-7FCB-B08D-DE644198B381}"/>
              </a:ext>
            </a:extLst>
          </p:cNvPr>
          <p:cNvSpPr txBox="1"/>
          <p:nvPr/>
        </p:nvSpPr>
        <p:spPr>
          <a:xfrm>
            <a:off x="519116" y="4734463"/>
            <a:ext cx="17644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>
                <a:latin typeface="Times New Roman"/>
                <a:ea typeface="等线"/>
                <a:cs typeface="Times New Roman"/>
              </a:rPr>
              <a:t>In</a:t>
            </a:r>
            <a:r>
              <a:rPr lang="en-US" altLang="zh-CN">
                <a:latin typeface="Times New Roman"/>
                <a:ea typeface="等线"/>
                <a:cs typeface="Times New Roman"/>
              </a:rPr>
              <a:t> </a:t>
            </a:r>
            <a:r>
              <a:rPr lang="en-US" altLang="zh-CN" b="1" err="1">
                <a:latin typeface="Times New Roman"/>
                <a:ea typeface="等线"/>
                <a:cs typeface="Times New Roman"/>
              </a:rPr>
              <a:t>CoppeliaSim</a:t>
            </a:r>
            <a:endParaRPr lang="zh-CN" altLang="en-US" b="1">
              <a:latin typeface="Times New Roman"/>
              <a:ea typeface="等线"/>
              <a:cs typeface="Times New Roman"/>
            </a:endParaRPr>
          </a:p>
        </p:txBody>
      </p:sp>
      <p:pic>
        <p:nvPicPr>
          <p:cNvPr id="8" name="task3" descr="task3">
            <a:hlinkClick r:id="" action="ppaction://media"/>
            <a:extLst>
              <a:ext uri="{FF2B5EF4-FFF2-40B4-BE49-F238E27FC236}">
                <a16:creationId xmlns:a16="http://schemas.microsoft.com/office/drawing/2014/main" id="{95891D60-B2E7-3949-ACE2-885DD5D62D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44133" t="3158" r="2871" b="25507"/>
          <a:stretch/>
        </p:blipFill>
        <p:spPr>
          <a:xfrm>
            <a:off x="7617577" y="3465609"/>
            <a:ext cx="3945974" cy="285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D0650DF-B710-D9B7-99E9-8031839652B3}"/>
              </a:ext>
            </a:extLst>
          </p:cNvPr>
          <p:cNvSpPr/>
          <p:nvPr/>
        </p:nvSpPr>
        <p:spPr>
          <a:xfrm>
            <a:off x="1814" y="0"/>
            <a:ext cx="3975100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b="1">
                <a:solidFill>
                  <a:schemeClr val="tx1"/>
                </a:solidFill>
              </a:rPr>
              <a:t>Task3 : Comparison of two methods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4" name="图片 3" descr="徽标, 图标&#10;&#10;描述已自动生成">
            <a:extLst>
              <a:ext uri="{FF2B5EF4-FFF2-40B4-BE49-F238E27FC236}">
                <a16:creationId xmlns:a16="http://schemas.microsoft.com/office/drawing/2014/main" id="{0AB4CEBF-81FF-3262-7A54-38FA3A11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E93FE4E-C01A-5458-BF80-86F025F31A44}"/>
              </a:ext>
            </a:extLst>
          </p:cNvPr>
          <p:cNvSpPr txBox="1">
            <a:spLocks/>
          </p:cNvSpPr>
          <p:nvPr/>
        </p:nvSpPr>
        <p:spPr>
          <a:xfrm>
            <a:off x="877483" y="128359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>
                <a:latin typeface="Times New Roman"/>
                <a:cs typeface="Times New Roman"/>
              </a:rPr>
              <a:t>Cartesian</a:t>
            </a:r>
            <a:r>
              <a:rPr lang="en-GB">
                <a:latin typeface="Times New Roman"/>
                <a:cs typeface="Times New Roman"/>
              </a:rPr>
              <a:t> </a:t>
            </a:r>
            <a:r>
              <a:rPr lang="en-GB" sz="2400" b="1">
                <a:latin typeface="Times New Roman"/>
                <a:cs typeface="Times New Roman"/>
              </a:rPr>
              <a:t>space</a:t>
            </a:r>
            <a:r>
              <a:rPr lang="en-GB">
                <a:latin typeface="Times New Roman"/>
                <a:cs typeface="Times New Roman"/>
              </a:rPr>
              <a:t> </a:t>
            </a:r>
            <a:r>
              <a:rPr lang="en-GB" sz="2400" b="1">
                <a:latin typeface="Times New Roman"/>
                <a:cs typeface="Times New Roman"/>
              </a:rPr>
              <a:t>control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9DE8A1-EC0D-D423-A1E9-2926FEDCB794}"/>
              </a:ext>
            </a:extLst>
          </p:cNvPr>
          <p:cNvSpPr txBox="1">
            <a:spLocks/>
          </p:cNvSpPr>
          <p:nvPr/>
        </p:nvSpPr>
        <p:spPr>
          <a:xfrm>
            <a:off x="741005" y="1902794"/>
            <a:ext cx="4293429" cy="3684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>
                <a:latin typeface="Times New Roman"/>
                <a:cs typeface="Times New Roman"/>
              </a:rPr>
              <a:t>Trajectory defined in end effector position</a:t>
            </a:r>
          </a:p>
          <a:p>
            <a:r>
              <a:rPr lang="en-GB" sz="1500">
                <a:latin typeface="Times New Roman"/>
                <a:cs typeface="Times New Roman"/>
              </a:rPr>
              <a:t>Easy to visualise trajectory </a:t>
            </a:r>
            <a:endParaRPr lang="en-GB" sz="1500">
              <a:latin typeface="Times New Roman"/>
              <a:ea typeface="等线"/>
              <a:cs typeface="Times New Roman"/>
            </a:endParaRPr>
          </a:p>
          <a:p>
            <a:r>
              <a:rPr lang="en-GB" sz="1500">
                <a:latin typeface="Times New Roman"/>
                <a:cs typeface="Times New Roman"/>
              </a:rPr>
              <a:t>Joint motion derived from end effector path through inverse kinematics</a:t>
            </a:r>
            <a:endParaRPr lang="en-GB" sz="1500">
              <a:latin typeface="Times New Roman"/>
              <a:ea typeface="等线"/>
              <a:cs typeface="Times New Roman"/>
            </a:endParaRPr>
          </a:p>
          <a:p>
            <a:r>
              <a:rPr lang="en-GB" sz="1500">
                <a:latin typeface="Times New Roman"/>
                <a:cs typeface="Times New Roman"/>
              </a:rPr>
              <a:t>Joint speeds and acceleration can be non-uniform</a:t>
            </a:r>
            <a:endParaRPr lang="en-GB" sz="1500">
              <a:latin typeface="Times New Roman"/>
              <a:ea typeface="等线"/>
              <a:cs typeface="Times New Roman"/>
            </a:endParaRPr>
          </a:p>
          <a:p>
            <a:r>
              <a:rPr lang="en-GB" sz="1500">
                <a:latin typeface="Times New Roman"/>
                <a:cs typeface="Times New Roman"/>
              </a:rPr>
              <a:t>Instability near singularities or areas where large changes in joint spaces are required</a:t>
            </a:r>
            <a:endParaRPr lang="en-GB" sz="1500">
              <a:latin typeface="Times New Roman"/>
              <a:ea typeface="等线"/>
              <a:cs typeface="Times New Roman"/>
            </a:endParaRPr>
          </a:p>
          <a:p>
            <a:r>
              <a:rPr lang="en-GB" sz="1500">
                <a:latin typeface="Times New Roman"/>
                <a:cs typeface="Times New Roman"/>
              </a:rPr>
              <a:t>Robot independent</a:t>
            </a:r>
            <a:endParaRPr lang="en-GB" sz="1500">
              <a:latin typeface="Times New Roman"/>
              <a:ea typeface="等线"/>
              <a:cs typeface="Times New Roman"/>
            </a:endParaRPr>
          </a:p>
          <a:p>
            <a:r>
              <a:rPr lang="en-GB" sz="1500">
                <a:latin typeface="Times New Roman"/>
                <a:cs typeface="Times New Roman"/>
              </a:rPr>
              <a:t>Preferred when control of end effector position is key </a:t>
            </a:r>
          </a:p>
          <a:p>
            <a:pPr marL="0" indent="0">
              <a:buNone/>
            </a:pPr>
            <a:r>
              <a:rPr lang="en-GB" sz="1500">
                <a:latin typeface="Times New Roman"/>
                <a:cs typeface="Times New Roman"/>
              </a:rPr>
              <a:t>     e.g. robotic surgery, drawing etc </a:t>
            </a:r>
            <a:endParaRPr lang="en-GB" sz="1500">
              <a:latin typeface="Times New Roman"/>
              <a:ea typeface="等线"/>
              <a:cs typeface="Times New Roman"/>
            </a:endParaRPr>
          </a:p>
          <a:p>
            <a:pPr marL="0" indent="0">
              <a:buNone/>
            </a:pPr>
            <a:endParaRPr lang="en-GB" sz="1500"/>
          </a:p>
          <a:p>
            <a:endParaRPr lang="en-GB" sz="150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FFD068-E98D-D3A1-49F8-AA9E416AC481}"/>
              </a:ext>
            </a:extLst>
          </p:cNvPr>
          <p:cNvSpPr txBox="1">
            <a:spLocks/>
          </p:cNvSpPr>
          <p:nvPr/>
        </p:nvSpPr>
        <p:spPr>
          <a:xfrm>
            <a:off x="6668951" y="1307661"/>
            <a:ext cx="5183188" cy="8239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>
                <a:latin typeface="Times New Roman"/>
                <a:cs typeface="Times New Roman"/>
              </a:rPr>
              <a:t>Joint</a:t>
            </a:r>
            <a:r>
              <a:rPr lang="en-GB">
                <a:latin typeface="Times New Roman"/>
                <a:cs typeface="Times New Roman"/>
              </a:rPr>
              <a:t> </a:t>
            </a:r>
            <a:r>
              <a:rPr lang="en-GB" sz="2400" b="1">
                <a:latin typeface="Times New Roman"/>
                <a:cs typeface="Times New Roman"/>
              </a:rPr>
              <a:t>space</a:t>
            </a:r>
            <a:r>
              <a:rPr lang="en-GB">
                <a:latin typeface="Times New Roman"/>
                <a:cs typeface="Times New Roman"/>
              </a:rPr>
              <a:t> </a:t>
            </a:r>
            <a:r>
              <a:rPr lang="en-GB" sz="2400" b="1">
                <a:latin typeface="Times New Roman"/>
                <a:cs typeface="Times New Roman"/>
              </a:rPr>
              <a:t>control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E00BB93-03A8-5BB5-A219-8FD3C7A5D398}"/>
              </a:ext>
            </a:extLst>
          </p:cNvPr>
          <p:cNvSpPr txBox="1">
            <a:spLocks/>
          </p:cNvSpPr>
          <p:nvPr/>
        </p:nvSpPr>
        <p:spPr>
          <a:xfrm>
            <a:off x="6515414" y="1921170"/>
            <a:ext cx="5183188" cy="37755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>
                <a:latin typeface="Times New Roman"/>
                <a:cs typeface="Times New Roman"/>
              </a:rPr>
              <a:t>Trajectory defined in terms of joint angles/positions</a:t>
            </a:r>
          </a:p>
          <a:p>
            <a:r>
              <a:rPr lang="en-GB" sz="1500">
                <a:latin typeface="Times New Roman"/>
                <a:cs typeface="Times New Roman"/>
              </a:rPr>
              <a:t>Not easy to visualize trajectory</a:t>
            </a:r>
            <a:endParaRPr lang="en-GB" sz="1500">
              <a:latin typeface="Times New Roman"/>
              <a:ea typeface="等线"/>
              <a:cs typeface="Times New Roman"/>
            </a:endParaRPr>
          </a:p>
          <a:p>
            <a:r>
              <a:rPr lang="en-GB" sz="1500">
                <a:latin typeface="Times New Roman"/>
                <a:cs typeface="Times New Roman"/>
              </a:rPr>
              <a:t>Joint motion controlled hence uniform motion</a:t>
            </a:r>
            <a:endParaRPr lang="en-GB" sz="1500">
              <a:latin typeface="Times New Roman"/>
              <a:ea typeface="等线"/>
              <a:cs typeface="Times New Roman"/>
            </a:endParaRPr>
          </a:p>
          <a:p>
            <a:r>
              <a:rPr lang="en-GB" sz="1500">
                <a:latin typeface="Times New Roman"/>
                <a:cs typeface="Times New Roman"/>
              </a:rPr>
              <a:t>The performance is less prone to vibration</a:t>
            </a:r>
            <a:endParaRPr lang="en-GB" sz="1500">
              <a:latin typeface="Times New Roman"/>
              <a:ea typeface="等线" panose="020F0502020204030204"/>
              <a:cs typeface="Times New Roman"/>
            </a:endParaRPr>
          </a:p>
          <a:p>
            <a:r>
              <a:rPr lang="en-GB" sz="1500">
                <a:latin typeface="Times New Roman"/>
                <a:cs typeface="Times New Roman"/>
              </a:rPr>
              <a:t>No problem with singularities</a:t>
            </a:r>
          </a:p>
          <a:p>
            <a:r>
              <a:rPr lang="en-GB" sz="1500">
                <a:latin typeface="Times New Roman"/>
                <a:cs typeface="Times New Roman"/>
              </a:rPr>
              <a:t>Robot</a:t>
            </a:r>
            <a:r>
              <a:rPr lang="en-GB" sz="1600">
                <a:latin typeface="Times New Roman"/>
                <a:cs typeface="Times New Roman"/>
              </a:rPr>
              <a:t> </a:t>
            </a:r>
            <a:r>
              <a:rPr lang="en-GB" sz="1500">
                <a:latin typeface="Times New Roman"/>
                <a:cs typeface="Times New Roman"/>
              </a:rPr>
              <a:t>dependent</a:t>
            </a:r>
            <a:r>
              <a:rPr lang="en-GB" sz="1600">
                <a:latin typeface="Times New Roman"/>
                <a:cs typeface="Times New Roman"/>
              </a:rPr>
              <a:t> </a:t>
            </a:r>
            <a:endParaRPr lang="en-GB" sz="1600">
              <a:latin typeface="Times New Roman"/>
              <a:ea typeface="等线"/>
              <a:cs typeface="Times New Roman"/>
            </a:endParaRPr>
          </a:p>
          <a:p>
            <a:r>
              <a:rPr lang="en-GB" sz="1500">
                <a:latin typeface="Times New Roman"/>
                <a:cs typeface="Times New Roman"/>
              </a:rPr>
              <a:t>Preferred method when space is limited or when carrying out tasks where control over joints is key e.g. obstacle avoidance</a:t>
            </a:r>
            <a:endParaRPr lang="en-GB" sz="1500">
              <a:latin typeface="Times New Roman"/>
              <a:ea typeface="等线"/>
              <a:cs typeface="Times New Roman"/>
            </a:endParaRPr>
          </a:p>
          <a:p>
            <a:endParaRPr lang="en-GB" sz="15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909738-AFD4-B90C-525E-9FF85439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20" y="279400"/>
            <a:ext cx="10515600" cy="940046"/>
          </a:xfrm>
        </p:spPr>
        <p:txBody>
          <a:bodyPr>
            <a:normAutofit/>
          </a:bodyPr>
          <a:lstStyle/>
          <a:p>
            <a:r>
              <a:rPr lang="en-GB" sz="2400" b="1">
                <a:latin typeface="Times New Roman"/>
                <a:cs typeface="Times New Roman"/>
              </a:rPr>
              <a:t>Difference between Cartesian and Joint space control</a:t>
            </a:r>
          </a:p>
        </p:txBody>
      </p:sp>
    </p:spTree>
    <p:extLst>
      <p:ext uri="{BB962C8B-B14F-4D97-AF65-F5344CB8AC3E}">
        <p14:creationId xmlns:p14="http://schemas.microsoft.com/office/powerpoint/2010/main" val="398999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WLkata 6-Axis Mini Robotic Arm Mirobot Education Kit - Click to Enlarge">
            <a:extLst>
              <a:ext uri="{FF2B5EF4-FFF2-40B4-BE49-F238E27FC236}">
                <a16:creationId xmlns:a16="http://schemas.microsoft.com/office/drawing/2014/main" id="{243236A9-4FDE-B94F-B04C-358CDA626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6" t="62267" r="34732" b="19838"/>
          <a:stretch/>
        </p:blipFill>
        <p:spPr bwMode="auto">
          <a:xfrm>
            <a:off x="838198" y="2989160"/>
            <a:ext cx="5167185" cy="25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Lkata 6-Axis Mini Robotic Arm Mirobot Education Kit - Click to Enlarge">
            <a:extLst>
              <a:ext uri="{FF2B5EF4-FFF2-40B4-BE49-F238E27FC236}">
                <a16:creationId xmlns:a16="http://schemas.microsoft.com/office/drawing/2014/main" id="{4FF15456-F267-E144-A343-705081CC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9" t="46992" r="37664" b="40325"/>
          <a:stretch/>
        </p:blipFill>
        <p:spPr bwMode="auto">
          <a:xfrm>
            <a:off x="6198394" y="3311990"/>
            <a:ext cx="5167185" cy="193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6C5D1BA2-C132-F9E3-E2B3-E61E81E2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ED3E46-EC57-5643-862F-8562513B4185}"/>
              </a:ext>
            </a:extLst>
          </p:cNvPr>
          <p:cNvSpPr txBox="1"/>
          <p:nvPr/>
        </p:nvSpPr>
        <p:spPr>
          <a:xfrm>
            <a:off x="2933420" y="819831"/>
            <a:ext cx="61439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Task 4: Robot Pick-and-Place </a:t>
            </a:r>
          </a:p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Three-Finger Soft Gripper</a:t>
            </a:r>
          </a:p>
          <a:p>
            <a:pPr algn="ctr"/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82405-2F59-B744-B6C5-8EBA3D18591C}"/>
              </a:ext>
            </a:extLst>
          </p:cNvPr>
          <p:cNvSpPr txBox="1"/>
          <p:nvPr/>
        </p:nvSpPr>
        <p:spPr>
          <a:xfrm>
            <a:off x="11126817" y="331199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68907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6C5D1BA2-C132-F9E3-E2B3-E61E81E20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B347AF-8490-5545-8909-1578F73E62EE}"/>
              </a:ext>
            </a:extLst>
          </p:cNvPr>
          <p:cNvSpPr txBox="1"/>
          <p:nvPr/>
        </p:nvSpPr>
        <p:spPr>
          <a:xfrm>
            <a:off x="3750453" y="524895"/>
            <a:ext cx="4691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Joint-Space Method</a:t>
            </a:r>
          </a:p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planning using waypoints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95B9E8D-D4FB-AB45-AA56-F5642FDF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172" y="3188020"/>
            <a:ext cx="6715654" cy="227126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1D862B8-9FA2-1A46-9FA6-7C59042D6107}"/>
              </a:ext>
            </a:extLst>
          </p:cNvPr>
          <p:cNvSpPr txBox="1"/>
          <p:nvPr/>
        </p:nvSpPr>
        <p:spPr>
          <a:xfrm>
            <a:off x="1719839" y="2311654"/>
            <a:ext cx="1279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aypoints Initiating</a:t>
            </a:r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67EB0A-9169-2E4D-8EE5-740FF8AC5B8F}"/>
              </a:ext>
            </a:extLst>
          </p:cNvPr>
          <p:cNvSpPr txBox="1"/>
          <p:nvPr/>
        </p:nvSpPr>
        <p:spPr>
          <a:xfrm>
            <a:off x="4269644" y="2450154"/>
            <a:ext cx="136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Joint-Space</a:t>
            </a:r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8244EEB-B669-A543-88BF-E43D00D31E9D}"/>
              </a:ext>
            </a:extLst>
          </p:cNvPr>
          <p:cNvSpPr txBox="1"/>
          <p:nvPr/>
        </p:nvSpPr>
        <p:spPr>
          <a:xfrm>
            <a:off x="2837363" y="2070675"/>
            <a:ext cx="1835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Jacobian  &amp; IK</a:t>
            </a:r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F10720-BB10-E84B-89F8-5F97908ECDC2}"/>
              </a:ext>
            </a:extLst>
          </p:cNvPr>
          <p:cNvSpPr txBox="1"/>
          <p:nvPr/>
        </p:nvSpPr>
        <p:spPr>
          <a:xfrm>
            <a:off x="5399448" y="1826906"/>
            <a:ext cx="150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Interpolation</a:t>
            </a:r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54BF2-A7AB-6B4E-A19F-F72555126882}"/>
              </a:ext>
            </a:extLst>
          </p:cNvPr>
          <p:cNvSpPr txBox="1"/>
          <p:nvPr/>
        </p:nvSpPr>
        <p:spPr>
          <a:xfrm>
            <a:off x="6736008" y="2311655"/>
            <a:ext cx="1705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Path planning in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oint-Space</a:t>
            </a:r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4FB3A2-EBE3-C14C-947C-8B8CEB522A25}"/>
              </a:ext>
            </a:extLst>
          </p:cNvPr>
          <p:cNvSpPr txBox="1"/>
          <p:nvPr/>
        </p:nvSpPr>
        <p:spPr>
          <a:xfrm>
            <a:off x="9372564" y="2450154"/>
            <a:ext cx="136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Joint Pose</a:t>
            </a:r>
            <a:endParaRPr lang="en-GB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E567238-7211-E745-A852-1416E72D9B82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2999112" y="2634820"/>
            <a:ext cx="12705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5313C6C-F636-844A-9E9B-1B60A9EA5D1B}"/>
              </a:ext>
            </a:extLst>
          </p:cNvPr>
          <p:cNvCxnSpPr>
            <a:cxnSpLocks/>
            <a:stCxn id="67" idx="3"/>
            <a:endCxn id="70" idx="1"/>
          </p:cNvCxnSpPr>
          <p:nvPr/>
        </p:nvCxnSpPr>
        <p:spPr>
          <a:xfrm>
            <a:off x="5635668" y="2634820"/>
            <a:ext cx="110034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9D01170-F1BB-6B4B-B3FC-3BCFFE7E6B8A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8441545" y="2634820"/>
            <a:ext cx="93101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CEEF8D2-76CE-7845-8159-D587EB6C2033}"/>
              </a:ext>
            </a:extLst>
          </p:cNvPr>
          <p:cNvSpPr txBox="1"/>
          <p:nvPr/>
        </p:nvSpPr>
        <p:spPr>
          <a:xfrm>
            <a:off x="1789863" y="3452082"/>
            <a:ext cx="511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Two main 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Mount E-E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Keep Gripper Straight downwards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BA5CFB63-50FE-9591-765A-3303264EB951}"/>
              </a:ext>
            </a:extLst>
          </p:cNvPr>
          <p:cNvSpPr/>
          <p:nvPr/>
        </p:nvSpPr>
        <p:spPr>
          <a:xfrm>
            <a:off x="-1362" y="0"/>
            <a:ext cx="1209610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a typeface="等线"/>
              </a:rPr>
              <a:t>Task 4</a:t>
            </a:r>
          </a:p>
        </p:txBody>
      </p:sp>
    </p:spTree>
    <p:extLst>
      <p:ext uri="{BB962C8B-B14F-4D97-AF65-F5344CB8AC3E}">
        <p14:creationId xmlns:p14="http://schemas.microsoft.com/office/powerpoint/2010/main" val="197379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6C5D1BA2-C132-F9E3-E2B3-E61E81E20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CA1A2E-F73B-2642-B9B5-D7B7B3B5EDFE}"/>
              </a:ext>
            </a:extLst>
          </p:cNvPr>
          <p:cNvSpPr txBox="1"/>
          <p:nvPr/>
        </p:nvSpPr>
        <p:spPr>
          <a:xfrm>
            <a:off x="2390139" y="817402"/>
            <a:ext cx="2502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New DH table to extend link 6 length</a:t>
            </a:r>
            <a:endParaRPr lang="en-GB" b="1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C2783A1-7E24-154F-88A1-EA572C9F0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17479"/>
              </p:ext>
            </p:extLst>
          </p:nvPr>
        </p:nvGraphicFramePr>
        <p:xfrm>
          <a:off x="1198592" y="1748564"/>
          <a:ext cx="4897408" cy="336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908">
                  <a:extLst>
                    <a:ext uri="{9D8B030D-6E8A-4147-A177-3AD203B41FA5}">
                      <a16:colId xmlns:a16="http://schemas.microsoft.com/office/drawing/2014/main" val="2756372214"/>
                    </a:ext>
                  </a:extLst>
                </a:gridCol>
                <a:gridCol w="814039">
                  <a:extLst>
                    <a:ext uri="{9D8B030D-6E8A-4147-A177-3AD203B41FA5}">
                      <a16:colId xmlns:a16="http://schemas.microsoft.com/office/drawing/2014/main" val="21675523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87477265"/>
                    </a:ext>
                  </a:extLst>
                </a:gridCol>
                <a:gridCol w="1249730">
                  <a:extLst>
                    <a:ext uri="{9D8B030D-6E8A-4147-A177-3AD203B41FA5}">
                      <a16:colId xmlns:a16="http://schemas.microsoft.com/office/drawing/2014/main" val="1021707444"/>
                    </a:ext>
                  </a:extLst>
                </a:gridCol>
                <a:gridCol w="1090331">
                  <a:extLst>
                    <a:ext uri="{9D8B030D-6E8A-4147-A177-3AD203B41FA5}">
                      <a16:colId xmlns:a16="http://schemas.microsoft.com/office/drawing/2014/main" val="3217497635"/>
                    </a:ext>
                  </a:extLst>
                </a:gridCol>
              </a:tblGrid>
              <a:tr h="827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 (</a:t>
                      </a:r>
                      <a:r>
                        <a:rPr lang="en-US" altLang="zh-CN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algn="ctr"/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alpha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  <a:p>
                      <a:pPr algn="ctr"/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theta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49182"/>
                  </a:ext>
                </a:extLst>
              </a:tr>
              <a:tr h="336925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102798"/>
                  </a:ext>
                </a:extLst>
              </a:tr>
              <a:tr h="40532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44322"/>
                  </a:ext>
                </a:extLst>
              </a:tr>
              <a:tr h="336925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7014"/>
                  </a:ext>
                </a:extLst>
              </a:tr>
              <a:tr h="44579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168.98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12540"/>
                  </a:ext>
                </a:extLst>
              </a:tr>
              <a:tr h="44579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+90+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249029"/>
                  </a:ext>
                </a:extLst>
              </a:tr>
              <a:tr h="504553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24.29</a:t>
                      </a:r>
                      <a:r>
                        <a:rPr lang="en-GB" altLang="zh-CN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+40</a:t>
                      </a:r>
                      <a:endParaRPr lang="zh-CN" altLang="en-US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8636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34D141-4A01-754D-8BEA-6629BD8A5519}"/>
              </a:ext>
            </a:extLst>
          </p:cNvPr>
          <p:cNvSpPr txBox="1"/>
          <p:nvPr/>
        </p:nvSpPr>
        <p:spPr>
          <a:xfrm>
            <a:off x="4257570" y="266210"/>
            <a:ext cx="4622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 1: Mounting E-E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DC27F-E4E3-3247-B2A9-9FFCE7F941C0}"/>
              </a:ext>
            </a:extLst>
          </p:cNvPr>
          <p:cNvSpPr txBox="1"/>
          <p:nvPr/>
        </p:nvSpPr>
        <p:spPr>
          <a:xfrm>
            <a:off x="8054018" y="817402"/>
            <a:ext cx="2041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New robot model with end-effector</a:t>
            </a:r>
            <a:endParaRPr lang="en-GB" b="1"/>
          </a:p>
        </p:txBody>
      </p:sp>
      <p:pic>
        <p:nvPicPr>
          <p:cNvPr id="14" name="图片 6" descr="图片包含 图表&#10;&#10;描述已自动生成">
            <a:extLst>
              <a:ext uri="{FF2B5EF4-FFF2-40B4-BE49-F238E27FC236}">
                <a16:creationId xmlns:a16="http://schemas.microsoft.com/office/drawing/2014/main" id="{98AD447C-5FCC-204C-8963-20C452D61B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18112" r="4649"/>
          <a:stretch/>
        </p:blipFill>
        <p:spPr>
          <a:xfrm>
            <a:off x="6870971" y="3709959"/>
            <a:ext cx="4408041" cy="2904190"/>
          </a:xfrm>
          <a:prstGeom prst="rect">
            <a:avLst/>
          </a:prstGeom>
        </p:spPr>
      </p:pic>
      <p:pic>
        <p:nvPicPr>
          <p:cNvPr id="15" name="图片 8" descr="图表&#10;&#10;描述已自动生成">
            <a:extLst>
              <a:ext uri="{FF2B5EF4-FFF2-40B4-BE49-F238E27FC236}">
                <a16:creationId xmlns:a16="http://schemas.microsoft.com/office/drawing/2014/main" id="{2A208D9C-F229-9F4F-B6C0-C8BCEA4BA0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8" b="3168"/>
          <a:stretch/>
        </p:blipFill>
        <p:spPr>
          <a:xfrm>
            <a:off x="6820550" y="1721903"/>
            <a:ext cx="4508882" cy="2502228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47EE404F-4B70-241F-5923-A4DF23B9C47B}"/>
              </a:ext>
            </a:extLst>
          </p:cNvPr>
          <p:cNvSpPr/>
          <p:nvPr/>
        </p:nvSpPr>
        <p:spPr>
          <a:xfrm>
            <a:off x="-1362" y="7776"/>
            <a:ext cx="1209610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a typeface="等线"/>
              </a:rPr>
              <a:t>Task 4</a:t>
            </a:r>
          </a:p>
        </p:txBody>
      </p:sp>
    </p:spTree>
    <p:extLst>
      <p:ext uri="{BB962C8B-B14F-4D97-AF65-F5344CB8AC3E}">
        <p14:creationId xmlns:p14="http://schemas.microsoft.com/office/powerpoint/2010/main" val="188791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6C5D1BA2-C132-F9E3-E2B3-E61E81E20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4D141-4A01-754D-8BEA-6629BD8A5519}"/>
              </a:ext>
            </a:extLst>
          </p:cNvPr>
          <p:cNvSpPr txBox="1"/>
          <p:nvPr/>
        </p:nvSpPr>
        <p:spPr>
          <a:xfrm>
            <a:off x="4257570" y="266210"/>
            <a:ext cx="4622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 2: Gripper downwards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C2D98-38F6-804D-905A-56CC22EF65E3}"/>
                  </a:ext>
                </a:extLst>
              </p:cNvPr>
              <p:cNvSpPr txBox="1"/>
              <p:nvPr/>
            </p:nvSpPr>
            <p:spPr>
              <a:xfrm>
                <a:off x="5608641" y="1621002"/>
                <a:ext cx="381744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altLang="zh-C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zh-CN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dirty="0"/>
                      <m:t> </m:t>
                    </m:r>
                    <m:r>
                      <a:rPr lang="en-GB" altLang="zh-CN" sz="2800" dirty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GB" altLang="zh-CN" sz="28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altLang="zh-C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altLang="zh-CN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C2D98-38F6-804D-905A-56CC22EF6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641" y="1621002"/>
                <a:ext cx="3817447" cy="954107"/>
              </a:xfrm>
              <a:prstGeom prst="rect">
                <a:avLst/>
              </a:prstGeom>
              <a:blipFill>
                <a:blip r:embed="rId4"/>
                <a:stretch>
                  <a:fillRect l="-662"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组合 160">
            <a:extLst>
              <a:ext uri="{FF2B5EF4-FFF2-40B4-BE49-F238E27FC236}">
                <a16:creationId xmlns:a16="http://schemas.microsoft.com/office/drawing/2014/main" id="{2EE9892C-C5BB-AF4D-A13B-A08EB80A8B7E}"/>
              </a:ext>
            </a:extLst>
          </p:cNvPr>
          <p:cNvGrpSpPr/>
          <p:nvPr/>
        </p:nvGrpSpPr>
        <p:grpSpPr>
          <a:xfrm>
            <a:off x="1362467" y="879958"/>
            <a:ext cx="3754565" cy="2741937"/>
            <a:chOff x="4999830" y="3680694"/>
            <a:chExt cx="3754565" cy="2741937"/>
          </a:xfrm>
        </p:grpSpPr>
        <p:cxnSp>
          <p:nvCxnSpPr>
            <p:cNvPr id="111" name="直接连接符 130">
              <a:extLst>
                <a:ext uri="{FF2B5EF4-FFF2-40B4-BE49-F238E27FC236}">
                  <a16:creationId xmlns:a16="http://schemas.microsoft.com/office/drawing/2014/main" id="{D2A361F8-C5D5-6D45-BD16-270CCC960706}"/>
                </a:ext>
              </a:extLst>
            </p:cNvPr>
            <p:cNvCxnSpPr/>
            <p:nvPr/>
          </p:nvCxnSpPr>
          <p:spPr>
            <a:xfrm flipV="1">
              <a:off x="5565381" y="4092641"/>
              <a:ext cx="971550" cy="13017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31">
              <a:extLst>
                <a:ext uri="{FF2B5EF4-FFF2-40B4-BE49-F238E27FC236}">
                  <a16:creationId xmlns:a16="http://schemas.microsoft.com/office/drawing/2014/main" id="{08C16D9E-B85B-C046-B5E5-44A9F7F2F3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6931" y="4092641"/>
              <a:ext cx="1425574" cy="2743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34">
              <a:extLst>
                <a:ext uri="{FF2B5EF4-FFF2-40B4-BE49-F238E27FC236}">
                  <a16:creationId xmlns:a16="http://schemas.microsoft.com/office/drawing/2014/main" id="{97769E82-4D17-FE42-AEA8-E5BFE97D25A2}"/>
                </a:ext>
              </a:extLst>
            </p:cNvPr>
            <p:cNvCxnSpPr/>
            <p:nvPr/>
          </p:nvCxnSpPr>
          <p:spPr>
            <a:xfrm flipV="1">
              <a:off x="5603483" y="3733587"/>
              <a:ext cx="0" cy="192801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35">
              <a:extLst>
                <a:ext uri="{FF2B5EF4-FFF2-40B4-BE49-F238E27FC236}">
                  <a16:creationId xmlns:a16="http://schemas.microsoft.com/office/drawing/2014/main" id="{6529BACE-EC5F-9249-9429-01CD7325C9BD}"/>
                </a:ext>
              </a:extLst>
            </p:cNvPr>
            <p:cNvCxnSpPr/>
            <p:nvPr/>
          </p:nvCxnSpPr>
          <p:spPr>
            <a:xfrm flipV="1">
              <a:off x="6536931" y="3680694"/>
              <a:ext cx="0" cy="192801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36">
              <a:extLst>
                <a:ext uri="{FF2B5EF4-FFF2-40B4-BE49-F238E27FC236}">
                  <a16:creationId xmlns:a16="http://schemas.microsoft.com/office/drawing/2014/main" id="{B1E91473-9ED1-4C4B-A4E9-F51D88E6735E}"/>
                </a:ext>
              </a:extLst>
            </p:cNvPr>
            <p:cNvCxnSpPr/>
            <p:nvPr/>
          </p:nvCxnSpPr>
          <p:spPr>
            <a:xfrm flipV="1">
              <a:off x="7983937" y="3848734"/>
              <a:ext cx="0" cy="192801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37">
              <a:extLst>
                <a:ext uri="{FF2B5EF4-FFF2-40B4-BE49-F238E27FC236}">
                  <a16:creationId xmlns:a16="http://schemas.microsoft.com/office/drawing/2014/main" id="{42F741D3-C0CB-8642-8691-F7F045C740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6931" y="4092641"/>
              <a:ext cx="1130025" cy="81491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椭圆 138">
              <a:extLst>
                <a:ext uri="{FF2B5EF4-FFF2-40B4-BE49-F238E27FC236}">
                  <a16:creationId xmlns:a16="http://schemas.microsoft.com/office/drawing/2014/main" id="{97341B0E-30CB-5348-BE3C-F79602C4F536}"/>
                </a:ext>
              </a:extLst>
            </p:cNvPr>
            <p:cNvSpPr/>
            <p:nvPr/>
          </p:nvSpPr>
          <p:spPr>
            <a:xfrm>
              <a:off x="5527132" y="5277988"/>
              <a:ext cx="184937" cy="1829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39">
              <a:extLst>
                <a:ext uri="{FF2B5EF4-FFF2-40B4-BE49-F238E27FC236}">
                  <a16:creationId xmlns:a16="http://schemas.microsoft.com/office/drawing/2014/main" id="{6D413D93-3FB2-BE4E-945B-B524383C793C}"/>
                </a:ext>
              </a:extLst>
            </p:cNvPr>
            <p:cNvSpPr/>
            <p:nvPr/>
          </p:nvSpPr>
          <p:spPr>
            <a:xfrm>
              <a:off x="6459551" y="4001174"/>
              <a:ext cx="184937" cy="1829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弧形 140">
              <a:extLst>
                <a:ext uri="{FF2B5EF4-FFF2-40B4-BE49-F238E27FC236}">
                  <a16:creationId xmlns:a16="http://schemas.microsoft.com/office/drawing/2014/main" id="{F3344F4C-2726-6A43-8D85-C7904E7BBA8C}"/>
                </a:ext>
              </a:extLst>
            </p:cNvPr>
            <p:cNvSpPr/>
            <p:nvPr/>
          </p:nvSpPr>
          <p:spPr>
            <a:xfrm>
              <a:off x="5402655" y="4916586"/>
              <a:ext cx="374649" cy="351621"/>
            </a:xfrm>
            <a:prstGeom prst="arc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41">
                  <a:extLst>
                    <a:ext uri="{FF2B5EF4-FFF2-40B4-BE49-F238E27FC236}">
                      <a16:creationId xmlns:a16="http://schemas.microsoft.com/office/drawing/2014/main" id="{381B58F1-5FA3-244A-9B53-81D555CC9478}"/>
                    </a:ext>
                  </a:extLst>
                </p:cNvPr>
                <p:cNvSpPr txBox="1"/>
                <p:nvPr/>
              </p:nvSpPr>
              <p:spPr>
                <a:xfrm>
                  <a:off x="5115468" y="4635670"/>
                  <a:ext cx="14049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122" name="文本框 141">
                  <a:extLst>
                    <a:ext uri="{FF2B5EF4-FFF2-40B4-BE49-F238E27FC236}">
                      <a16:creationId xmlns:a16="http://schemas.microsoft.com/office/drawing/2014/main" id="{381B58F1-5FA3-244A-9B53-81D555CC9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468" y="4635670"/>
                  <a:ext cx="1404937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42">
                  <a:extLst>
                    <a:ext uri="{FF2B5EF4-FFF2-40B4-BE49-F238E27FC236}">
                      <a16:creationId xmlns:a16="http://schemas.microsoft.com/office/drawing/2014/main" id="{7C07C503-707E-AB42-A6D7-0CE820F80A0D}"/>
                    </a:ext>
                  </a:extLst>
                </p:cNvPr>
                <p:cNvSpPr txBox="1"/>
                <p:nvPr/>
              </p:nvSpPr>
              <p:spPr>
                <a:xfrm>
                  <a:off x="6620844" y="4169416"/>
                  <a:ext cx="9715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3" name="文本框 142">
                  <a:extLst>
                    <a:ext uri="{FF2B5EF4-FFF2-40B4-BE49-F238E27FC236}">
                      <a16:creationId xmlns:a16="http://schemas.microsoft.com/office/drawing/2014/main" id="{7C07C503-707E-AB42-A6D7-0CE820F80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44" y="4169416"/>
                  <a:ext cx="97155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43">
                  <a:extLst>
                    <a:ext uri="{FF2B5EF4-FFF2-40B4-BE49-F238E27FC236}">
                      <a16:creationId xmlns:a16="http://schemas.microsoft.com/office/drawing/2014/main" id="{B96EB12D-3BCE-474D-8326-9A29DC18EC92}"/>
                    </a:ext>
                  </a:extLst>
                </p:cNvPr>
                <p:cNvSpPr txBox="1"/>
                <p:nvPr/>
              </p:nvSpPr>
              <p:spPr>
                <a:xfrm>
                  <a:off x="7189000" y="4786022"/>
                  <a:ext cx="14049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altLang="zh-CN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4" name="文本框 143">
                  <a:extLst>
                    <a:ext uri="{FF2B5EF4-FFF2-40B4-BE49-F238E27FC236}">
                      <a16:creationId xmlns:a16="http://schemas.microsoft.com/office/drawing/2014/main" id="{B96EB12D-3BCE-474D-8326-9A29DC18E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000" y="4786022"/>
                  <a:ext cx="1404937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弧形 144">
              <a:extLst>
                <a:ext uri="{FF2B5EF4-FFF2-40B4-BE49-F238E27FC236}">
                  <a16:creationId xmlns:a16="http://schemas.microsoft.com/office/drawing/2014/main" id="{75F97317-014B-1143-813C-906729CAC277}"/>
                </a:ext>
              </a:extLst>
            </p:cNvPr>
            <p:cNvSpPr/>
            <p:nvPr/>
          </p:nvSpPr>
          <p:spPr>
            <a:xfrm rot="4903523">
              <a:off x="6631782" y="3963157"/>
              <a:ext cx="273850" cy="404148"/>
            </a:xfrm>
            <a:prstGeom prst="arc">
              <a:avLst>
                <a:gd name="adj1" fmla="val 16905824"/>
                <a:gd name="adj2" fmla="val 0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弧形 145">
              <a:extLst>
                <a:ext uri="{FF2B5EF4-FFF2-40B4-BE49-F238E27FC236}">
                  <a16:creationId xmlns:a16="http://schemas.microsoft.com/office/drawing/2014/main" id="{8BB06134-F2A4-A045-993C-DD669A2F8E1C}"/>
                </a:ext>
              </a:extLst>
            </p:cNvPr>
            <p:cNvSpPr/>
            <p:nvPr/>
          </p:nvSpPr>
          <p:spPr>
            <a:xfrm rot="9890213">
              <a:off x="7864682" y="4403459"/>
              <a:ext cx="263379" cy="276076"/>
            </a:xfrm>
            <a:prstGeom prst="arc">
              <a:avLst>
                <a:gd name="adj1" fmla="val 17126900"/>
                <a:gd name="adj2" fmla="val 20042902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文本框 147">
              <a:extLst>
                <a:ext uri="{FF2B5EF4-FFF2-40B4-BE49-F238E27FC236}">
                  <a16:creationId xmlns:a16="http://schemas.microsoft.com/office/drawing/2014/main" id="{2A221478-9297-8340-9AC8-E370821C8374}"/>
                </a:ext>
              </a:extLst>
            </p:cNvPr>
            <p:cNvSpPr txBox="1"/>
            <p:nvPr/>
          </p:nvSpPr>
          <p:spPr>
            <a:xfrm>
              <a:off x="4999830" y="5216697"/>
              <a:ext cx="565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J2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文本框 148">
              <a:extLst>
                <a:ext uri="{FF2B5EF4-FFF2-40B4-BE49-F238E27FC236}">
                  <a16:creationId xmlns:a16="http://schemas.microsoft.com/office/drawing/2014/main" id="{8C5691C8-8D98-A14A-8228-C375103372BF}"/>
                </a:ext>
              </a:extLst>
            </p:cNvPr>
            <p:cNvSpPr txBox="1"/>
            <p:nvPr/>
          </p:nvSpPr>
          <p:spPr>
            <a:xfrm>
              <a:off x="6562723" y="3686767"/>
              <a:ext cx="565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J3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文本框 149">
              <a:extLst>
                <a:ext uri="{FF2B5EF4-FFF2-40B4-BE49-F238E27FC236}">
                  <a16:creationId xmlns:a16="http://schemas.microsoft.com/office/drawing/2014/main" id="{A1D2F2E3-49F3-824F-A39A-45C0667D1954}"/>
                </a:ext>
              </a:extLst>
            </p:cNvPr>
            <p:cNvSpPr txBox="1"/>
            <p:nvPr/>
          </p:nvSpPr>
          <p:spPr>
            <a:xfrm>
              <a:off x="8188845" y="4071088"/>
              <a:ext cx="565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J5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椭圆 152">
              <a:extLst>
                <a:ext uri="{FF2B5EF4-FFF2-40B4-BE49-F238E27FC236}">
                  <a16:creationId xmlns:a16="http://schemas.microsoft.com/office/drawing/2014/main" id="{73B75D5C-5E11-BD47-A96C-23A74179DAF8}"/>
                </a:ext>
              </a:extLst>
            </p:cNvPr>
            <p:cNvSpPr/>
            <p:nvPr/>
          </p:nvSpPr>
          <p:spPr>
            <a:xfrm>
              <a:off x="7891469" y="4245115"/>
              <a:ext cx="184937" cy="1829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4" name="组合 153">
              <a:extLst>
                <a:ext uri="{FF2B5EF4-FFF2-40B4-BE49-F238E27FC236}">
                  <a16:creationId xmlns:a16="http://schemas.microsoft.com/office/drawing/2014/main" id="{35D1E484-7685-B340-8D96-782E266995F7}"/>
                </a:ext>
              </a:extLst>
            </p:cNvPr>
            <p:cNvGrpSpPr/>
            <p:nvPr/>
          </p:nvGrpSpPr>
          <p:grpSpPr>
            <a:xfrm>
              <a:off x="6444309" y="4217425"/>
              <a:ext cx="255348" cy="116199"/>
              <a:chOff x="6214163" y="1451107"/>
              <a:chExt cx="255348" cy="116199"/>
            </a:xfrm>
          </p:grpSpPr>
          <p:cxnSp>
            <p:nvCxnSpPr>
              <p:cNvPr id="139" name="直接连接符 154">
                <a:extLst>
                  <a:ext uri="{FF2B5EF4-FFF2-40B4-BE49-F238E27FC236}">
                    <a16:creationId xmlns:a16="http://schemas.microsoft.com/office/drawing/2014/main" id="{79BF979F-22AC-944E-A61B-732EF13E34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163" y="1454499"/>
                <a:ext cx="157472" cy="1128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55">
                <a:extLst>
                  <a:ext uri="{FF2B5EF4-FFF2-40B4-BE49-F238E27FC236}">
                    <a16:creationId xmlns:a16="http://schemas.microsoft.com/office/drawing/2014/main" id="{966B813E-2DBB-9643-A78D-942169572D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4515" y="1451107"/>
                <a:ext cx="94996" cy="11368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直接连接符 156">
              <a:extLst>
                <a:ext uri="{FF2B5EF4-FFF2-40B4-BE49-F238E27FC236}">
                  <a16:creationId xmlns:a16="http://schemas.microsoft.com/office/drawing/2014/main" id="{91521D96-20F4-8544-87D2-AF78CEEDE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5209" y="4398180"/>
              <a:ext cx="666986" cy="20244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组合 157">
              <a:extLst>
                <a:ext uri="{FF2B5EF4-FFF2-40B4-BE49-F238E27FC236}">
                  <a16:creationId xmlns:a16="http://schemas.microsoft.com/office/drawing/2014/main" id="{22D0D754-6DF9-E144-8E2A-E1865DC32E0B}"/>
                </a:ext>
              </a:extLst>
            </p:cNvPr>
            <p:cNvGrpSpPr/>
            <p:nvPr/>
          </p:nvGrpSpPr>
          <p:grpSpPr>
            <a:xfrm rot="4271342">
              <a:off x="7711435" y="4350099"/>
              <a:ext cx="220012" cy="167656"/>
              <a:chOff x="6218772" y="1510871"/>
              <a:chExt cx="223026" cy="139121"/>
            </a:xfrm>
          </p:grpSpPr>
          <p:cxnSp>
            <p:nvCxnSpPr>
              <p:cNvPr id="137" name="直接连接符 158">
                <a:extLst>
                  <a:ext uri="{FF2B5EF4-FFF2-40B4-BE49-F238E27FC236}">
                    <a16:creationId xmlns:a16="http://schemas.microsoft.com/office/drawing/2014/main" id="{5F4F3761-E2B7-9F4D-BE29-11E9DE0623BF}"/>
                  </a:ext>
                </a:extLst>
              </p:cNvPr>
              <p:cNvCxnSpPr>
                <a:cxnSpLocks/>
              </p:cNvCxnSpPr>
              <p:nvPr/>
            </p:nvCxnSpPr>
            <p:spPr>
              <a:xfrm rot="17328658" flipH="1">
                <a:off x="6293488" y="1504489"/>
                <a:ext cx="34253" cy="18368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59">
                <a:extLst>
                  <a:ext uri="{FF2B5EF4-FFF2-40B4-BE49-F238E27FC236}">
                    <a16:creationId xmlns:a16="http://schemas.microsoft.com/office/drawing/2014/main" id="{3D5358EA-0909-9E4C-A534-3E7571975C0B}"/>
                  </a:ext>
                </a:extLst>
              </p:cNvPr>
              <p:cNvCxnSpPr>
                <a:cxnSpLocks/>
              </p:cNvCxnSpPr>
              <p:nvPr/>
            </p:nvCxnSpPr>
            <p:spPr>
              <a:xfrm rot="17328658">
                <a:off x="6356663" y="1564857"/>
                <a:ext cx="139121" cy="3114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1" name="直接连接符 27">
            <a:extLst>
              <a:ext uri="{FF2B5EF4-FFF2-40B4-BE49-F238E27FC236}">
                <a16:creationId xmlns:a16="http://schemas.microsoft.com/office/drawing/2014/main" id="{B2AB5E6F-06D5-1D4F-9B9B-92FB3F6551F5}"/>
              </a:ext>
            </a:extLst>
          </p:cNvPr>
          <p:cNvCxnSpPr>
            <a:cxnSpLocks/>
          </p:cNvCxnSpPr>
          <p:nvPr/>
        </p:nvCxnSpPr>
        <p:spPr>
          <a:xfrm flipH="1" flipV="1">
            <a:off x="1574920" y="1244957"/>
            <a:ext cx="3615559" cy="10772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弧形 35">
            <a:extLst>
              <a:ext uri="{FF2B5EF4-FFF2-40B4-BE49-F238E27FC236}">
                <a16:creationId xmlns:a16="http://schemas.microsoft.com/office/drawing/2014/main" id="{90F96D1A-6963-4043-901F-C8AEC557EA43}"/>
              </a:ext>
            </a:extLst>
          </p:cNvPr>
          <p:cNvSpPr/>
          <p:nvPr/>
        </p:nvSpPr>
        <p:spPr>
          <a:xfrm rot="3353208">
            <a:off x="3504653" y="1098001"/>
            <a:ext cx="273850" cy="404148"/>
          </a:xfrm>
          <a:prstGeom prst="arc">
            <a:avLst>
              <a:gd name="adj1" fmla="val 17376834"/>
              <a:gd name="adj2" fmla="val 0"/>
            </a:avLst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38">
                <a:extLst>
                  <a:ext uri="{FF2B5EF4-FFF2-40B4-BE49-F238E27FC236}">
                    <a16:creationId xmlns:a16="http://schemas.microsoft.com/office/drawing/2014/main" id="{B8FE181D-968F-3545-8863-B28E51A3BD2C}"/>
                  </a:ext>
                </a:extLst>
              </p:cNvPr>
              <p:cNvSpPr txBox="1"/>
              <p:nvPr/>
            </p:nvSpPr>
            <p:spPr>
              <a:xfrm>
                <a:off x="3754024" y="1146690"/>
                <a:ext cx="182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dirty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3" name="文本框 38">
                <a:extLst>
                  <a:ext uri="{FF2B5EF4-FFF2-40B4-BE49-F238E27FC236}">
                    <a16:creationId xmlns:a16="http://schemas.microsoft.com/office/drawing/2014/main" id="{B8FE181D-968F-3545-8863-B28E51A3B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24" y="1146690"/>
                <a:ext cx="182444" cy="369332"/>
              </a:xfrm>
              <a:prstGeom prst="rect">
                <a:avLst/>
              </a:prstGeom>
              <a:blipFill>
                <a:blip r:embed="rId8"/>
                <a:stretch>
                  <a:fillRect r="-5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接连接符 130">
            <a:extLst>
              <a:ext uri="{FF2B5EF4-FFF2-40B4-BE49-F238E27FC236}">
                <a16:creationId xmlns:a16="http://schemas.microsoft.com/office/drawing/2014/main" id="{231D8E76-5C4A-A74F-AB6B-E6D05DBC91F4}"/>
              </a:ext>
            </a:extLst>
          </p:cNvPr>
          <p:cNvCxnSpPr>
            <a:cxnSpLocks/>
            <a:endCxn id="133" idx="4"/>
          </p:cNvCxnSpPr>
          <p:nvPr/>
        </p:nvCxnSpPr>
        <p:spPr>
          <a:xfrm flipV="1">
            <a:off x="4334832" y="1627310"/>
            <a:ext cx="11743" cy="16608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E1CD2557-A66B-C34D-AC85-AEAC43E144AE}"/>
              </a:ext>
            </a:extLst>
          </p:cNvPr>
          <p:cNvSpPr txBox="1"/>
          <p:nvPr/>
        </p:nvSpPr>
        <p:spPr>
          <a:xfrm>
            <a:off x="5321939" y="1328795"/>
            <a:ext cx="30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During Jacobian and IK </a:t>
            </a:r>
            <a:endParaRPr lang="en-GB" b="1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EF51EEB-6F05-1440-A3BD-1F336D6430C2}"/>
              </a:ext>
            </a:extLst>
          </p:cNvPr>
          <p:cNvSpPr txBox="1"/>
          <p:nvPr/>
        </p:nvSpPr>
        <p:spPr>
          <a:xfrm>
            <a:off x="4690606" y="2807968"/>
            <a:ext cx="4315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Reach the destination: </a:t>
            </a:r>
          </a:p>
          <a:p>
            <a:pPr algn="ctr"/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l-GR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constraints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 at Point 5 </a:t>
            </a:r>
            <a:endParaRPr lang="en-GB" b="1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28B38EAB-8F8D-9942-AF5B-9727E12378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2355" y="3550388"/>
            <a:ext cx="6715654" cy="2271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E93522-B745-D047-9D50-329B95C71B05}"/>
              </a:ext>
            </a:extLst>
          </p:cNvPr>
          <p:cNvSpPr/>
          <p:nvPr/>
        </p:nvSpPr>
        <p:spPr>
          <a:xfrm>
            <a:off x="3667846" y="5172808"/>
            <a:ext cx="6594835" cy="312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78B7DA31-165D-E4AB-3BAA-6EF47B05D756}"/>
              </a:ext>
            </a:extLst>
          </p:cNvPr>
          <p:cNvSpPr/>
          <p:nvPr/>
        </p:nvSpPr>
        <p:spPr>
          <a:xfrm>
            <a:off x="-1362" y="0"/>
            <a:ext cx="1209610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a typeface="等线"/>
              </a:rPr>
              <a:t>Task 4</a:t>
            </a:r>
          </a:p>
        </p:txBody>
      </p:sp>
    </p:spTree>
    <p:extLst>
      <p:ext uri="{BB962C8B-B14F-4D97-AF65-F5344CB8AC3E}">
        <p14:creationId xmlns:p14="http://schemas.microsoft.com/office/powerpoint/2010/main" val="3865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表&#10;&#10;描述已自动生成">
            <a:extLst>
              <a:ext uri="{FF2B5EF4-FFF2-40B4-BE49-F238E27FC236}">
                <a16:creationId xmlns:a16="http://schemas.microsoft.com/office/drawing/2014/main" id="{61F77F1B-99A7-6987-1714-3EE34A26E8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3" r="3647" b="38052"/>
          <a:stretch/>
        </p:blipFill>
        <p:spPr>
          <a:xfrm>
            <a:off x="1139284" y="1327615"/>
            <a:ext cx="9428668" cy="3545468"/>
          </a:xfrm>
          <a:prstGeom prst="rect">
            <a:avLst/>
          </a:prstGeom>
        </p:spPr>
      </p:pic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6C5D1BA2-C132-F9E3-E2B3-E61E81E2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9A0A3-0627-9143-9596-5702098DC5C6}"/>
              </a:ext>
            </a:extLst>
          </p:cNvPr>
          <p:cNvSpPr txBox="1"/>
          <p:nvPr/>
        </p:nvSpPr>
        <p:spPr>
          <a:xfrm>
            <a:off x="4348363" y="230330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132B4-EC99-E746-AA84-DB730033C8E5}"/>
              </a:ext>
            </a:extLst>
          </p:cNvPr>
          <p:cNvSpPr txBox="1"/>
          <p:nvPr/>
        </p:nvSpPr>
        <p:spPr>
          <a:xfrm>
            <a:off x="4816727" y="1047729"/>
            <a:ext cx="176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Angular Velocity</a:t>
            </a:r>
          </a:p>
        </p:txBody>
      </p:sp>
    </p:spTree>
    <p:extLst>
      <p:ext uri="{BB962C8B-B14F-4D97-AF65-F5344CB8AC3E}">
        <p14:creationId xmlns:p14="http://schemas.microsoft.com/office/powerpoint/2010/main" val="203442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ask4_coppeliasim">
            <a:hlinkClick r:id="" action="ppaction://media"/>
            <a:extLst>
              <a:ext uri="{FF2B5EF4-FFF2-40B4-BE49-F238E27FC236}">
                <a16:creationId xmlns:a16="http://schemas.microsoft.com/office/drawing/2014/main" id="{5F8511C4-0F57-16AB-97BF-573D60729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4306" t="1191" b="-1"/>
          <a:stretch/>
        </p:blipFill>
        <p:spPr>
          <a:xfrm>
            <a:off x="1086165" y="126788"/>
            <a:ext cx="3954150" cy="3161540"/>
          </a:xfrm>
          <a:prstGeom prst="rect">
            <a:avLst/>
          </a:prstGeom>
        </p:spPr>
      </p:pic>
      <p:pic>
        <p:nvPicPr>
          <p:cNvPr id="12" name="图片 13" descr="图表, 折线图&#10;&#10;描述已自动生成">
            <a:extLst>
              <a:ext uri="{FF2B5EF4-FFF2-40B4-BE49-F238E27FC236}">
                <a16:creationId xmlns:a16="http://schemas.microsoft.com/office/drawing/2014/main" id="{054A22CF-301D-7A47-BBE4-9B7A942EB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5" y="3631096"/>
            <a:ext cx="4678915" cy="276056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Task4_trajectory">
            <a:hlinkClick r:id="" action="ppaction://media"/>
            <a:extLst>
              <a:ext uri="{FF2B5EF4-FFF2-40B4-BE49-F238E27FC236}">
                <a16:creationId xmlns:a16="http://schemas.microsoft.com/office/drawing/2014/main" id="{018B82BD-242C-A51A-6C0B-1E465B21150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4018"/>
          <a:stretch/>
        </p:blipFill>
        <p:spPr>
          <a:xfrm>
            <a:off x="6141720" y="1312388"/>
            <a:ext cx="6097392" cy="4637415"/>
          </a:xfrm>
          <a:prstGeom prst="rect">
            <a:avLst/>
          </a:prstGeom>
        </p:spPr>
      </p:pic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6C5D1BA2-C132-F9E3-E2B3-E61E81E20F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7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93DC3831-64DB-EB8A-1392-409400566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C6181-CC21-0B4D-A407-53D21513083A}"/>
              </a:ext>
            </a:extLst>
          </p:cNvPr>
          <p:cNvSpPr txBox="1"/>
          <p:nvPr/>
        </p:nvSpPr>
        <p:spPr>
          <a:xfrm>
            <a:off x="3720565" y="669818"/>
            <a:ext cx="45608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Bonus Task</a:t>
            </a:r>
          </a:p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Minimally  Invasive Surgery</a:t>
            </a:r>
          </a:p>
          <a:p>
            <a:pPr algn="ctr"/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284F597-A09B-AE4B-A094-2BB216204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92" y="2424144"/>
            <a:ext cx="3897416" cy="322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8291B-54B5-7943-ACD6-0C5873194F03}"/>
              </a:ext>
            </a:extLst>
          </p:cNvPr>
          <p:cNvSpPr txBox="1"/>
          <p:nvPr/>
        </p:nvSpPr>
        <p:spPr>
          <a:xfrm>
            <a:off x="3720565" y="5759532"/>
            <a:ext cx="46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 Robot arm with RCM point illustration [2]</a:t>
            </a:r>
          </a:p>
        </p:txBody>
      </p:sp>
    </p:spTree>
    <p:extLst>
      <p:ext uri="{BB962C8B-B14F-4D97-AF65-F5344CB8AC3E}">
        <p14:creationId xmlns:p14="http://schemas.microsoft.com/office/powerpoint/2010/main" val="3754939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98A8DD19-601C-2D03-6B1D-4DC26C70A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C8E7D-F813-FC4B-B386-0FC125987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0" r="51645"/>
          <a:stretch/>
        </p:blipFill>
        <p:spPr>
          <a:xfrm flipH="1">
            <a:off x="2046194" y="1088396"/>
            <a:ext cx="2979996" cy="196887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AD97C11-96CA-3D4A-AD00-D6F9DC064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45" t="-717"/>
          <a:stretch/>
        </p:blipFill>
        <p:spPr>
          <a:xfrm flipH="1">
            <a:off x="6818599" y="989756"/>
            <a:ext cx="2885269" cy="2037733"/>
          </a:xfrm>
          <a:prstGeom prst="rect">
            <a:avLst/>
          </a:prstGeom>
        </p:spPr>
      </p:pic>
      <p:pic>
        <p:nvPicPr>
          <p:cNvPr id="195" name="图片 18">
            <a:extLst>
              <a:ext uri="{FF2B5EF4-FFF2-40B4-BE49-F238E27FC236}">
                <a16:creationId xmlns:a16="http://schemas.microsoft.com/office/drawing/2014/main" id="{4C07D1E4-E1D6-7A4F-83CC-2A006C16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89" y="3306181"/>
            <a:ext cx="2549760" cy="2163592"/>
          </a:xfrm>
          <a:prstGeom prst="rect">
            <a:avLst/>
          </a:prstGeom>
        </p:spPr>
      </p:pic>
      <p:cxnSp>
        <p:nvCxnSpPr>
          <p:cNvPr id="196" name="直接连接符 59">
            <a:extLst>
              <a:ext uri="{FF2B5EF4-FFF2-40B4-BE49-F238E27FC236}">
                <a16:creationId xmlns:a16="http://schemas.microsoft.com/office/drawing/2014/main" id="{066BA746-8C7E-7148-8115-15ACC7237707}"/>
              </a:ext>
            </a:extLst>
          </p:cNvPr>
          <p:cNvCxnSpPr>
            <a:cxnSpLocks/>
          </p:cNvCxnSpPr>
          <p:nvPr/>
        </p:nvCxnSpPr>
        <p:spPr>
          <a:xfrm>
            <a:off x="1294927" y="3797117"/>
            <a:ext cx="397565" cy="86343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64">
            <a:extLst>
              <a:ext uri="{FF2B5EF4-FFF2-40B4-BE49-F238E27FC236}">
                <a16:creationId xmlns:a16="http://schemas.microsoft.com/office/drawing/2014/main" id="{346A5BE4-080F-7C44-9D1A-DE96CBECCFBC}"/>
              </a:ext>
            </a:extLst>
          </p:cNvPr>
          <p:cNvCxnSpPr>
            <a:cxnSpLocks/>
          </p:cNvCxnSpPr>
          <p:nvPr/>
        </p:nvCxnSpPr>
        <p:spPr>
          <a:xfrm>
            <a:off x="2322383" y="3909194"/>
            <a:ext cx="362944" cy="71966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66">
            <a:extLst>
              <a:ext uri="{FF2B5EF4-FFF2-40B4-BE49-F238E27FC236}">
                <a16:creationId xmlns:a16="http://schemas.microsoft.com/office/drawing/2014/main" id="{C155DF3A-C7C0-9A44-9667-3B7A50A3A7F4}"/>
              </a:ext>
            </a:extLst>
          </p:cNvPr>
          <p:cNvCxnSpPr>
            <a:cxnSpLocks/>
          </p:cNvCxnSpPr>
          <p:nvPr/>
        </p:nvCxnSpPr>
        <p:spPr>
          <a:xfrm>
            <a:off x="1310963" y="3807965"/>
            <a:ext cx="1011420" cy="12010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68">
            <a:extLst>
              <a:ext uri="{FF2B5EF4-FFF2-40B4-BE49-F238E27FC236}">
                <a16:creationId xmlns:a16="http://schemas.microsoft.com/office/drawing/2014/main" id="{C8B5A45C-0FFB-A548-BA08-0DC759C71AD8}"/>
              </a:ext>
            </a:extLst>
          </p:cNvPr>
          <p:cNvCxnSpPr>
            <a:cxnSpLocks/>
          </p:cNvCxnSpPr>
          <p:nvPr/>
        </p:nvCxnSpPr>
        <p:spPr>
          <a:xfrm>
            <a:off x="1684074" y="4628862"/>
            <a:ext cx="1013606" cy="4253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0" name="组合 162">
            <a:extLst>
              <a:ext uri="{FF2B5EF4-FFF2-40B4-BE49-F238E27FC236}">
                <a16:creationId xmlns:a16="http://schemas.microsoft.com/office/drawing/2014/main" id="{529EC11E-F8D2-1547-86F9-63764FD4DE67}"/>
              </a:ext>
            </a:extLst>
          </p:cNvPr>
          <p:cNvGrpSpPr/>
          <p:nvPr/>
        </p:nvGrpSpPr>
        <p:grpSpPr>
          <a:xfrm>
            <a:off x="3593223" y="3135898"/>
            <a:ext cx="3774330" cy="2581128"/>
            <a:chOff x="4892025" y="739942"/>
            <a:chExt cx="3774330" cy="2581128"/>
          </a:xfrm>
        </p:grpSpPr>
        <p:sp>
          <p:nvSpPr>
            <p:cNvPr id="201" name="文本框 54">
              <a:extLst>
                <a:ext uri="{FF2B5EF4-FFF2-40B4-BE49-F238E27FC236}">
                  <a16:creationId xmlns:a16="http://schemas.microsoft.com/office/drawing/2014/main" id="{C197043F-1887-FF4F-B6F6-6F8E7527B851}"/>
                </a:ext>
              </a:extLst>
            </p:cNvPr>
            <p:cNvSpPr txBox="1"/>
            <p:nvPr/>
          </p:nvSpPr>
          <p:spPr>
            <a:xfrm>
              <a:off x="6221611" y="739942"/>
              <a:ext cx="565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J3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2" name="组合 161">
              <a:extLst>
                <a:ext uri="{FF2B5EF4-FFF2-40B4-BE49-F238E27FC236}">
                  <a16:creationId xmlns:a16="http://schemas.microsoft.com/office/drawing/2014/main" id="{47A70278-A869-994F-B10D-303AD2A51A4A}"/>
                </a:ext>
              </a:extLst>
            </p:cNvPr>
            <p:cNvGrpSpPr/>
            <p:nvPr/>
          </p:nvGrpSpPr>
          <p:grpSpPr>
            <a:xfrm>
              <a:off x="4892025" y="919163"/>
              <a:ext cx="3774330" cy="2401907"/>
              <a:chOff x="4892025" y="919163"/>
              <a:chExt cx="3774330" cy="2401907"/>
            </a:xfrm>
          </p:grpSpPr>
          <p:cxnSp>
            <p:nvCxnSpPr>
              <p:cNvPr id="203" name="直接连接符 30">
                <a:extLst>
                  <a:ext uri="{FF2B5EF4-FFF2-40B4-BE49-F238E27FC236}">
                    <a16:creationId xmlns:a16="http://schemas.microsoft.com/office/drawing/2014/main" id="{803C67F8-F302-B442-A284-7094A3DE90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3052" y="1103218"/>
                <a:ext cx="663581" cy="1525916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5">
                <a:extLst>
                  <a:ext uri="{FF2B5EF4-FFF2-40B4-BE49-F238E27FC236}">
                    <a16:creationId xmlns:a16="http://schemas.microsoft.com/office/drawing/2014/main" id="{D6D3D65B-8FFE-3C46-8BBE-C2DE2F62F05B}"/>
                  </a:ext>
                </a:extLst>
              </p:cNvPr>
              <p:cNvCxnSpPr/>
              <p:nvPr/>
            </p:nvCxnSpPr>
            <p:spPr>
              <a:xfrm flipV="1">
                <a:off x="5341938" y="1331110"/>
                <a:ext cx="971550" cy="130175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6">
                <a:extLst>
                  <a:ext uri="{FF2B5EF4-FFF2-40B4-BE49-F238E27FC236}">
                    <a16:creationId xmlns:a16="http://schemas.microsoft.com/office/drawing/2014/main" id="{4A019165-9688-C848-AC49-37ADA5D3E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13488" y="1331110"/>
                <a:ext cx="165735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10">
                <a:extLst>
                  <a:ext uri="{FF2B5EF4-FFF2-40B4-BE49-F238E27FC236}">
                    <a16:creationId xmlns:a16="http://schemas.microsoft.com/office/drawing/2014/main" id="{2E2FF448-F4D9-7E4A-B288-6EAA0611A257}"/>
                  </a:ext>
                </a:extLst>
              </p:cNvPr>
              <p:cNvCxnSpPr/>
              <p:nvPr/>
            </p:nvCxnSpPr>
            <p:spPr>
              <a:xfrm flipV="1">
                <a:off x="6999288" y="1331110"/>
                <a:ext cx="971550" cy="130175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11">
                <a:extLst>
                  <a:ext uri="{FF2B5EF4-FFF2-40B4-BE49-F238E27FC236}">
                    <a16:creationId xmlns:a16="http://schemas.microsoft.com/office/drawing/2014/main" id="{49F89292-2CB7-7948-AC2C-B2E2EAC14B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1938" y="2632860"/>
                <a:ext cx="165735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13">
                <a:extLst>
                  <a:ext uri="{FF2B5EF4-FFF2-40B4-BE49-F238E27FC236}">
                    <a16:creationId xmlns:a16="http://schemas.microsoft.com/office/drawing/2014/main" id="{D45618D0-F435-D848-91A7-6699FC8DB5A8}"/>
                  </a:ext>
                </a:extLst>
              </p:cNvPr>
              <p:cNvCxnSpPr/>
              <p:nvPr/>
            </p:nvCxnSpPr>
            <p:spPr>
              <a:xfrm flipV="1">
                <a:off x="5380040" y="972056"/>
                <a:ext cx="0" cy="192801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14">
                <a:extLst>
                  <a:ext uri="{FF2B5EF4-FFF2-40B4-BE49-F238E27FC236}">
                    <a16:creationId xmlns:a16="http://schemas.microsoft.com/office/drawing/2014/main" id="{4253C044-D48D-3D40-9374-471919B03276}"/>
                  </a:ext>
                </a:extLst>
              </p:cNvPr>
              <p:cNvCxnSpPr/>
              <p:nvPr/>
            </p:nvCxnSpPr>
            <p:spPr>
              <a:xfrm flipV="1">
                <a:off x="6313488" y="919163"/>
                <a:ext cx="0" cy="192801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15">
                <a:extLst>
                  <a:ext uri="{FF2B5EF4-FFF2-40B4-BE49-F238E27FC236}">
                    <a16:creationId xmlns:a16="http://schemas.microsoft.com/office/drawing/2014/main" id="{3188E706-6F2B-C44D-9A6F-D1D55B3DD5C6}"/>
                  </a:ext>
                </a:extLst>
              </p:cNvPr>
              <p:cNvCxnSpPr/>
              <p:nvPr/>
            </p:nvCxnSpPr>
            <p:spPr>
              <a:xfrm flipV="1">
                <a:off x="7970838" y="919163"/>
                <a:ext cx="0" cy="192801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16">
                <a:extLst>
                  <a:ext uri="{FF2B5EF4-FFF2-40B4-BE49-F238E27FC236}">
                    <a16:creationId xmlns:a16="http://schemas.microsoft.com/office/drawing/2014/main" id="{392CBCEF-A59A-F040-BEE9-FBEB27C69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13488" y="1331110"/>
                <a:ext cx="1425574" cy="99299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椭圆 19">
                <a:extLst>
                  <a:ext uri="{FF2B5EF4-FFF2-40B4-BE49-F238E27FC236}">
                    <a16:creationId xmlns:a16="http://schemas.microsoft.com/office/drawing/2014/main" id="{550D619A-AF2C-8748-A7B3-B6B80645D37D}"/>
                  </a:ext>
                </a:extLst>
              </p:cNvPr>
              <p:cNvSpPr/>
              <p:nvPr/>
            </p:nvSpPr>
            <p:spPr>
              <a:xfrm>
                <a:off x="5303689" y="2516457"/>
                <a:ext cx="184937" cy="1829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0">
                <a:extLst>
                  <a:ext uri="{FF2B5EF4-FFF2-40B4-BE49-F238E27FC236}">
                    <a16:creationId xmlns:a16="http://schemas.microsoft.com/office/drawing/2014/main" id="{5DE56A79-DD29-1440-94DC-B139FEB732F1}"/>
                  </a:ext>
                </a:extLst>
              </p:cNvPr>
              <p:cNvSpPr/>
              <p:nvPr/>
            </p:nvSpPr>
            <p:spPr>
              <a:xfrm>
                <a:off x="6236108" y="1239643"/>
                <a:ext cx="184937" cy="1829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">
                <a:extLst>
                  <a:ext uri="{FF2B5EF4-FFF2-40B4-BE49-F238E27FC236}">
                    <a16:creationId xmlns:a16="http://schemas.microsoft.com/office/drawing/2014/main" id="{F994EFCD-5A5F-5047-AF14-966722D14327}"/>
                  </a:ext>
                </a:extLst>
              </p:cNvPr>
              <p:cNvSpPr/>
              <p:nvPr/>
            </p:nvSpPr>
            <p:spPr>
              <a:xfrm>
                <a:off x="7901788" y="1220770"/>
                <a:ext cx="184937" cy="1829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弧形 23">
                <a:extLst>
                  <a:ext uri="{FF2B5EF4-FFF2-40B4-BE49-F238E27FC236}">
                    <a16:creationId xmlns:a16="http://schemas.microsoft.com/office/drawing/2014/main" id="{42460A78-ED2B-DB49-8D46-590276ABBF48}"/>
                  </a:ext>
                </a:extLst>
              </p:cNvPr>
              <p:cNvSpPr/>
              <p:nvPr/>
            </p:nvSpPr>
            <p:spPr>
              <a:xfrm>
                <a:off x="5179212" y="2155055"/>
                <a:ext cx="374649" cy="351621"/>
              </a:xfrm>
              <a:prstGeom prst="arc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文本框 24">
                    <a:extLst>
                      <a:ext uri="{FF2B5EF4-FFF2-40B4-BE49-F238E27FC236}">
                        <a16:creationId xmlns:a16="http://schemas.microsoft.com/office/drawing/2014/main" id="{F478F36F-009C-B94A-A26A-28AB4A4DD7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92025" y="1874139"/>
                    <a:ext cx="14049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16" name="文本框 24">
                    <a:extLst>
                      <a:ext uri="{FF2B5EF4-FFF2-40B4-BE49-F238E27FC236}">
                        <a16:creationId xmlns:a16="http://schemas.microsoft.com/office/drawing/2014/main" id="{F478F36F-009C-B94A-A26A-28AB4A4DD7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2025" y="1874139"/>
                    <a:ext cx="140493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文本框 25">
                    <a:extLst>
                      <a:ext uri="{FF2B5EF4-FFF2-40B4-BE49-F238E27FC236}">
                        <a16:creationId xmlns:a16="http://schemas.microsoft.com/office/drawing/2014/main" id="{B9818475-0CE9-DA43-82B4-243162FB1B2B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602" y="1291624"/>
                    <a:ext cx="14049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17" name="文本框 25">
                    <a:extLst>
                      <a:ext uri="{FF2B5EF4-FFF2-40B4-BE49-F238E27FC236}">
                        <a16:creationId xmlns:a16="http://schemas.microsoft.com/office/drawing/2014/main" id="{B9818475-0CE9-DA43-82B4-243162FB1B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7602" y="1291624"/>
                    <a:ext cx="140493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文本框 26">
                    <a:extLst>
                      <a:ext uri="{FF2B5EF4-FFF2-40B4-BE49-F238E27FC236}">
                        <a16:creationId xmlns:a16="http://schemas.microsoft.com/office/drawing/2014/main" id="{EF94ADDD-2DDB-044E-86D3-7C4B0211BF1F}"/>
                      </a:ext>
                    </a:extLst>
                  </p:cNvPr>
                  <p:cNvSpPr txBox="1"/>
                  <p:nvPr/>
                </p:nvSpPr>
                <p:spPr>
                  <a:xfrm>
                    <a:off x="7123925" y="1646248"/>
                    <a:ext cx="14049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18" name="文本框 26">
                    <a:extLst>
                      <a:ext uri="{FF2B5EF4-FFF2-40B4-BE49-F238E27FC236}">
                        <a16:creationId xmlns:a16="http://schemas.microsoft.com/office/drawing/2014/main" id="{EF94ADDD-2DDB-044E-86D3-7C4B0211BF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3925" y="1646248"/>
                    <a:ext cx="14049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弧形 28">
                <a:extLst>
                  <a:ext uri="{FF2B5EF4-FFF2-40B4-BE49-F238E27FC236}">
                    <a16:creationId xmlns:a16="http://schemas.microsoft.com/office/drawing/2014/main" id="{D035DA5F-654B-4042-BB1E-981ACD12DEE4}"/>
                  </a:ext>
                </a:extLst>
              </p:cNvPr>
              <p:cNvSpPr/>
              <p:nvPr/>
            </p:nvSpPr>
            <p:spPr>
              <a:xfrm rot="4016040">
                <a:off x="6408339" y="1201626"/>
                <a:ext cx="273850" cy="404148"/>
              </a:xfrm>
              <a:prstGeom prst="arc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弧形 29">
                <a:extLst>
                  <a:ext uri="{FF2B5EF4-FFF2-40B4-BE49-F238E27FC236}">
                    <a16:creationId xmlns:a16="http://schemas.microsoft.com/office/drawing/2014/main" id="{37195577-58D0-D54B-BC87-C352E818E992}"/>
                  </a:ext>
                </a:extLst>
              </p:cNvPr>
              <p:cNvSpPr/>
              <p:nvPr/>
            </p:nvSpPr>
            <p:spPr>
              <a:xfrm rot="8860603">
                <a:off x="7762214" y="1355272"/>
                <a:ext cx="311545" cy="253523"/>
              </a:xfrm>
              <a:prstGeom prst="arc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1" name="直接连接符 31">
                <a:extLst>
                  <a:ext uri="{FF2B5EF4-FFF2-40B4-BE49-F238E27FC236}">
                    <a16:creationId xmlns:a16="http://schemas.microsoft.com/office/drawing/2014/main" id="{81611691-B6A9-734C-B858-9E12917BE4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6633" y="1103218"/>
                <a:ext cx="1657350" cy="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32">
                <a:extLst>
                  <a:ext uri="{FF2B5EF4-FFF2-40B4-BE49-F238E27FC236}">
                    <a16:creationId xmlns:a16="http://schemas.microsoft.com/office/drawing/2014/main" id="{AEF13F0C-13F3-CD48-A728-4E8544145D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5344" y="1103217"/>
                <a:ext cx="666245" cy="1523815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51">
                <a:extLst>
                  <a:ext uri="{FF2B5EF4-FFF2-40B4-BE49-F238E27FC236}">
                    <a16:creationId xmlns:a16="http://schemas.microsoft.com/office/drawing/2014/main" id="{60FC8711-1FBF-D549-9D69-63F1B775C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3065" y="1797255"/>
                <a:ext cx="666245" cy="1523815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52">
                <a:extLst>
                  <a:ext uri="{FF2B5EF4-FFF2-40B4-BE49-F238E27FC236}">
                    <a16:creationId xmlns:a16="http://schemas.microsoft.com/office/drawing/2014/main" id="{6311B73E-8956-FB4A-95D7-93AEF003E70A}"/>
                  </a:ext>
                </a:extLst>
              </p:cNvPr>
              <p:cNvCxnSpPr/>
              <p:nvPr/>
            </p:nvCxnSpPr>
            <p:spPr>
              <a:xfrm flipV="1">
                <a:off x="6550413" y="1936061"/>
                <a:ext cx="971550" cy="130175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文本框 53">
                <a:extLst>
                  <a:ext uri="{FF2B5EF4-FFF2-40B4-BE49-F238E27FC236}">
                    <a16:creationId xmlns:a16="http://schemas.microsoft.com/office/drawing/2014/main" id="{3D35253E-024C-6E4F-A1D2-B3EDF7A317D5}"/>
                  </a:ext>
                </a:extLst>
              </p:cNvPr>
              <p:cNvSpPr txBox="1"/>
              <p:nvPr/>
            </p:nvSpPr>
            <p:spPr>
              <a:xfrm>
                <a:off x="4943552" y="2457755"/>
                <a:ext cx="5655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J2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55">
                <a:extLst>
                  <a:ext uri="{FF2B5EF4-FFF2-40B4-BE49-F238E27FC236}">
                    <a16:creationId xmlns:a16="http://schemas.microsoft.com/office/drawing/2014/main" id="{BA3D7F76-7846-A849-8411-B3D313493C8A}"/>
                  </a:ext>
                </a:extLst>
              </p:cNvPr>
              <p:cNvSpPr txBox="1"/>
              <p:nvPr/>
            </p:nvSpPr>
            <p:spPr>
              <a:xfrm>
                <a:off x="8100805" y="1054977"/>
                <a:ext cx="5655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J5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椭圆 56">
                <a:extLst>
                  <a:ext uri="{FF2B5EF4-FFF2-40B4-BE49-F238E27FC236}">
                    <a16:creationId xmlns:a16="http://schemas.microsoft.com/office/drawing/2014/main" id="{41C12F14-9AA3-AA4B-80BB-BA0BCFACE585}"/>
                  </a:ext>
                </a:extLst>
              </p:cNvPr>
              <p:cNvSpPr/>
              <p:nvPr/>
            </p:nvSpPr>
            <p:spPr>
              <a:xfrm>
                <a:off x="6930237" y="2515737"/>
                <a:ext cx="184937" cy="18293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文本框 57">
                <a:extLst>
                  <a:ext uri="{FF2B5EF4-FFF2-40B4-BE49-F238E27FC236}">
                    <a16:creationId xmlns:a16="http://schemas.microsoft.com/office/drawing/2014/main" id="{C392227E-1863-7349-B7CA-4D748ED2DB33}"/>
                  </a:ext>
                </a:extLst>
              </p:cNvPr>
              <p:cNvSpPr txBox="1"/>
              <p:nvPr/>
            </p:nvSpPr>
            <p:spPr>
              <a:xfrm>
                <a:off x="7106974" y="2455554"/>
                <a:ext cx="7024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RCM</a:t>
                </a:r>
                <a:endParaRPr lang="zh-CN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29" name="组合 115">
                <a:extLst>
                  <a:ext uri="{FF2B5EF4-FFF2-40B4-BE49-F238E27FC236}">
                    <a16:creationId xmlns:a16="http://schemas.microsoft.com/office/drawing/2014/main" id="{CF9DD0E6-91ED-6749-80A2-ABF977C8B4E0}"/>
                  </a:ext>
                </a:extLst>
              </p:cNvPr>
              <p:cNvGrpSpPr/>
              <p:nvPr/>
            </p:nvGrpSpPr>
            <p:grpSpPr>
              <a:xfrm>
                <a:off x="6207822" y="1451107"/>
                <a:ext cx="261689" cy="116199"/>
                <a:chOff x="6207822" y="1451107"/>
                <a:chExt cx="261689" cy="116199"/>
              </a:xfrm>
            </p:grpSpPr>
            <p:cxnSp>
              <p:nvCxnSpPr>
                <p:cNvPr id="230" name="直接连接符 108">
                  <a:extLst>
                    <a:ext uri="{FF2B5EF4-FFF2-40B4-BE49-F238E27FC236}">
                      <a16:creationId xmlns:a16="http://schemas.microsoft.com/office/drawing/2014/main" id="{635A712B-0B7F-8A43-B8EA-42DA72CC9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7822" y="1458588"/>
                  <a:ext cx="163813" cy="10871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109">
                  <a:extLst>
                    <a:ext uri="{FF2B5EF4-FFF2-40B4-BE49-F238E27FC236}">
                      <a16:creationId xmlns:a16="http://schemas.microsoft.com/office/drawing/2014/main" id="{5F0D6986-B3E5-B44F-AEB5-4540793A1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74515" y="1451107"/>
                  <a:ext cx="94996" cy="11368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2" name="组合 160">
            <a:extLst>
              <a:ext uri="{FF2B5EF4-FFF2-40B4-BE49-F238E27FC236}">
                <a16:creationId xmlns:a16="http://schemas.microsoft.com/office/drawing/2014/main" id="{B81D069C-B704-3A43-A15F-88F8D3B5DB5B}"/>
              </a:ext>
            </a:extLst>
          </p:cNvPr>
          <p:cNvGrpSpPr/>
          <p:nvPr/>
        </p:nvGrpSpPr>
        <p:grpSpPr>
          <a:xfrm>
            <a:off x="7545553" y="3165318"/>
            <a:ext cx="3754565" cy="2741937"/>
            <a:chOff x="4999830" y="3680694"/>
            <a:chExt cx="3754565" cy="2741937"/>
          </a:xfrm>
        </p:grpSpPr>
        <p:cxnSp>
          <p:nvCxnSpPr>
            <p:cNvPr id="233" name="直接连接符 130">
              <a:extLst>
                <a:ext uri="{FF2B5EF4-FFF2-40B4-BE49-F238E27FC236}">
                  <a16:creationId xmlns:a16="http://schemas.microsoft.com/office/drawing/2014/main" id="{5D91E3CA-E53A-3446-A115-609B2E8A3ED5}"/>
                </a:ext>
              </a:extLst>
            </p:cNvPr>
            <p:cNvCxnSpPr/>
            <p:nvPr/>
          </p:nvCxnSpPr>
          <p:spPr>
            <a:xfrm flipV="1">
              <a:off x="5565381" y="4092641"/>
              <a:ext cx="971550" cy="13017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131">
              <a:extLst>
                <a:ext uri="{FF2B5EF4-FFF2-40B4-BE49-F238E27FC236}">
                  <a16:creationId xmlns:a16="http://schemas.microsoft.com/office/drawing/2014/main" id="{225CC54E-0B74-464E-AF92-274F14000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6931" y="4092641"/>
              <a:ext cx="1425574" cy="2743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132">
              <a:extLst>
                <a:ext uri="{FF2B5EF4-FFF2-40B4-BE49-F238E27FC236}">
                  <a16:creationId xmlns:a16="http://schemas.microsoft.com/office/drawing/2014/main" id="{54387395-BBCB-164A-ACA9-38020B771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6698" y="4192284"/>
              <a:ext cx="1010703" cy="134639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133">
              <a:extLst>
                <a:ext uri="{FF2B5EF4-FFF2-40B4-BE49-F238E27FC236}">
                  <a16:creationId xmlns:a16="http://schemas.microsoft.com/office/drawing/2014/main" id="{ED9FE17D-61FD-4C46-878B-1CB6408E7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5381" y="5394391"/>
              <a:ext cx="1375816" cy="37174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134">
              <a:extLst>
                <a:ext uri="{FF2B5EF4-FFF2-40B4-BE49-F238E27FC236}">
                  <a16:creationId xmlns:a16="http://schemas.microsoft.com/office/drawing/2014/main" id="{605AD655-B60E-EB41-9C76-595529F67045}"/>
                </a:ext>
              </a:extLst>
            </p:cNvPr>
            <p:cNvCxnSpPr/>
            <p:nvPr/>
          </p:nvCxnSpPr>
          <p:spPr>
            <a:xfrm flipV="1">
              <a:off x="5603483" y="3733587"/>
              <a:ext cx="0" cy="192801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135">
              <a:extLst>
                <a:ext uri="{FF2B5EF4-FFF2-40B4-BE49-F238E27FC236}">
                  <a16:creationId xmlns:a16="http://schemas.microsoft.com/office/drawing/2014/main" id="{52AA8A85-E26F-8B4A-B794-0A3F7699BF1B}"/>
                </a:ext>
              </a:extLst>
            </p:cNvPr>
            <p:cNvCxnSpPr/>
            <p:nvPr/>
          </p:nvCxnSpPr>
          <p:spPr>
            <a:xfrm flipV="1">
              <a:off x="6536931" y="3680694"/>
              <a:ext cx="0" cy="192801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136">
              <a:extLst>
                <a:ext uri="{FF2B5EF4-FFF2-40B4-BE49-F238E27FC236}">
                  <a16:creationId xmlns:a16="http://schemas.microsoft.com/office/drawing/2014/main" id="{9CC93689-E080-9443-8769-E5BC454126BE}"/>
                </a:ext>
              </a:extLst>
            </p:cNvPr>
            <p:cNvCxnSpPr/>
            <p:nvPr/>
          </p:nvCxnSpPr>
          <p:spPr>
            <a:xfrm flipV="1">
              <a:off x="7983937" y="3848734"/>
              <a:ext cx="0" cy="192801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137">
              <a:extLst>
                <a:ext uri="{FF2B5EF4-FFF2-40B4-BE49-F238E27FC236}">
                  <a16:creationId xmlns:a16="http://schemas.microsoft.com/office/drawing/2014/main" id="{459F319A-94AF-4948-A2F1-33094E91A0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6931" y="4092641"/>
              <a:ext cx="1130025" cy="81491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椭圆 138">
              <a:extLst>
                <a:ext uri="{FF2B5EF4-FFF2-40B4-BE49-F238E27FC236}">
                  <a16:creationId xmlns:a16="http://schemas.microsoft.com/office/drawing/2014/main" id="{90A070DA-51AA-3A41-A88C-82DC212F01E6}"/>
                </a:ext>
              </a:extLst>
            </p:cNvPr>
            <p:cNvSpPr/>
            <p:nvPr/>
          </p:nvSpPr>
          <p:spPr>
            <a:xfrm>
              <a:off x="5527132" y="5277988"/>
              <a:ext cx="184937" cy="1829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139">
              <a:extLst>
                <a:ext uri="{FF2B5EF4-FFF2-40B4-BE49-F238E27FC236}">
                  <a16:creationId xmlns:a16="http://schemas.microsoft.com/office/drawing/2014/main" id="{352344AC-5335-794C-BD01-96DA2D5C60E8}"/>
                </a:ext>
              </a:extLst>
            </p:cNvPr>
            <p:cNvSpPr/>
            <p:nvPr/>
          </p:nvSpPr>
          <p:spPr>
            <a:xfrm>
              <a:off x="6459551" y="4001174"/>
              <a:ext cx="184937" cy="1829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弧形 140">
              <a:extLst>
                <a:ext uri="{FF2B5EF4-FFF2-40B4-BE49-F238E27FC236}">
                  <a16:creationId xmlns:a16="http://schemas.microsoft.com/office/drawing/2014/main" id="{DA67A07B-92DE-D141-8094-26F5B4D4A408}"/>
                </a:ext>
              </a:extLst>
            </p:cNvPr>
            <p:cNvSpPr/>
            <p:nvPr/>
          </p:nvSpPr>
          <p:spPr>
            <a:xfrm>
              <a:off x="5402655" y="4916586"/>
              <a:ext cx="374649" cy="351621"/>
            </a:xfrm>
            <a:prstGeom prst="arc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本框 141">
                  <a:extLst>
                    <a:ext uri="{FF2B5EF4-FFF2-40B4-BE49-F238E27FC236}">
                      <a16:creationId xmlns:a16="http://schemas.microsoft.com/office/drawing/2014/main" id="{7A64B7F2-FCDD-3341-A89A-E6E9054DD5E8}"/>
                    </a:ext>
                  </a:extLst>
                </p:cNvPr>
                <p:cNvSpPr txBox="1"/>
                <p:nvPr/>
              </p:nvSpPr>
              <p:spPr>
                <a:xfrm>
                  <a:off x="5115468" y="4635670"/>
                  <a:ext cx="14049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244" name="文本框 141">
                  <a:extLst>
                    <a:ext uri="{FF2B5EF4-FFF2-40B4-BE49-F238E27FC236}">
                      <a16:creationId xmlns:a16="http://schemas.microsoft.com/office/drawing/2014/main" id="{7A64B7F2-FCDD-3341-A89A-E6E9054DD5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468" y="4635670"/>
                  <a:ext cx="1404937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本框 142">
                  <a:extLst>
                    <a:ext uri="{FF2B5EF4-FFF2-40B4-BE49-F238E27FC236}">
                      <a16:creationId xmlns:a16="http://schemas.microsoft.com/office/drawing/2014/main" id="{9838757B-C5B5-4744-9A56-D092166FAC8D}"/>
                    </a:ext>
                  </a:extLst>
                </p:cNvPr>
                <p:cNvSpPr txBox="1"/>
                <p:nvPr/>
              </p:nvSpPr>
              <p:spPr>
                <a:xfrm>
                  <a:off x="6620844" y="4169416"/>
                  <a:ext cx="9715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45" name="文本框 142">
                  <a:extLst>
                    <a:ext uri="{FF2B5EF4-FFF2-40B4-BE49-F238E27FC236}">
                      <a16:creationId xmlns:a16="http://schemas.microsoft.com/office/drawing/2014/main" id="{9838757B-C5B5-4744-9A56-D092166FA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44" y="4169416"/>
                  <a:ext cx="97155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本框 143">
                  <a:extLst>
                    <a:ext uri="{FF2B5EF4-FFF2-40B4-BE49-F238E27FC236}">
                      <a16:creationId xmlns:a16="http://schemas.microsoft.com/office/drawing/2014/main" id="{423794E7-6195-1144-AAD1-D8CC416102A8}"/>
                    </a:ext>
                  </a:extLst>
                </p:cNvPr>
                <p:cNvSpPr txBox="1"/>
                <p:nvPr/>
              </p:nvSpPr>
              <p:spPr>
                <a:xfrm>
                  <a:off x="7086222" y="4649020"/>
                  <a:ext cx="14049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altLang="zh-CN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46" name="文本框 143">
                  <a:extLst>
                    <a:ext uri="{FF2B5EF4-FFF2-40B4-BE49-F238E27FC236}">
                      <a16:creationId xmlns:a16="http://schemas.microsoft.com/office/drawing/2014/main" id="{423794E7-6195-1144-AAD1-D8CC41610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222" y="4649020"/>
                  <a:ext cx="1404937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弧形 144">
              <a:extLst>
                <a:ext uri="{FF2B5EF4-FFF2-40B4-BE49-F238E27FC236}">
                  <a16:creationId xmlns:a16="http://schemas.microsoft.com/office/drawing/2014/main" id="{7B628363-FAFD-DD49-BF78-356EBB9CBD8E}"/>
                </a:ext>
              </a:extLst>
            </p:cNvPr>
            <p:cNvSpPr/>
            <p:nvPr/>
          </p:nvSpPr>
          <p:spPr>
            <a:xfrm rot="4903523">
              <a:off x="6631782" y="3963157"/>
              <a:ext cx="273850" cy="404148"/>
            </a:xfrm>
            <a:prstGeom prst="arc">
              <a:avLst>
                <a:gd name="adj1" fmla="val 16905824"/>
                <a:gd name="adj2" fmla="val 0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弧形 145">
              <a:extLst>
                <a:ext uri="{FF2B5EF4-FFF2-40B4-BE49-F238E27FC236}">
                  <a16:creationId xmlns:a16="http://schemas.microsoft.com/office/drawing/2014/main" id="{D02F56FD-7595-234E-A4BD-8A819DC14D5F}"/>
                </a:ext>
              </a:extLst>
            </p:cNvPr>
            <p:cNvSpPr/>
            <p:nvPr/>
          </p:nvSpPr>
          <p:spPr>
            <a:xfrm rot="9890213">
              <a:off x="7769922" y="4396338"/>
              <a:ext cx="263379" cy="276076"/>
            </a:xfrm>
            <a:prstGeom prst="arc">
              <a:avLst>
                <a:gd name="adj1" fmla="val 17126900"/>
                <a:gd name="adj2" fmla="val 20042902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9" name="直接连接符 146">
              <a:extLst>
                <a:ext uri="{FF2B5EF4-FFF2-40B4-BE49-F238E27FC236}">
                  <a16:creationId xmlns:a16="http://schemas.microsoft.com/office/drawing/2014/main" id="{C7E9677D-06BB-EA43-9DA6-3D2606332DA5}"/>
                </a:ext>
              </a:extLst>
            </p:cNvPr>
            <p:cNvCxnSpPr/>
            <p:nvPr/>
          </p:nvCxnSpPr>
          <p:spPr>
            <a:xfrm flipV="1">
              <a:off x="6571308" y="4957829"/>
              <a:ext cx="971550" cy="13017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147">
              <a:extLst>
                <a:ext uri="{FF2B5EF4-FFF2-40B4-BE49-F238E27FC236}">
                  <a16:creationId xmlns:a16="http://schemas.microsoft.com/office/drawing/2014/main" id="{18014653-1ABD-2349-A091-36F119743EEE}"/>
                </a:ext>
              </a:extLst>
            </p:cNvPr>
            <p:cNvSpPr txBox="1"/>
            <p:nvPr/>
          </p:nvSpPr>
          <p:spPr>
            <a:xfrm>
              <a:off x="4999830" y="5216697"/>
              <a:ext cx="565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J2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文本框 148">
              <a:extLst>
                <a:ext uri="{FF2B5EF4-FFF2-40B4-BE49-F238E27FC236}">
                  <a16:creationId xmlns:a16="http://schemas.microsoft.com/office/drawing/2014/main" id="{36642BE3-33A8-E349-8C17-0DC1F19C9074}"/>
                </a:ext>
              </a:extLst>
            </p:cNvPr>
            <p:cNvSpPr txBox="1"/>
            <p:nvPr/>
          </p:nvSpPr>
          <p:spPr>
            <a:xfrm>
              <a:off x="6562723" y="3686767"/>
              <a:ext cx="565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J3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文本框 149">
              <a:extLst>
                <a:ext uri="{FF2B5EF4-FFF2-40B4-BE49-F238E27FC236}">
                  <a16:creationId xmlns:a16="http://schemas.microsoft.com/office/drawing/2014/main" id="{A7828C94-ABA3-3447-B856-B0ECA306CAC5}"/>
                </a:ext>
              </a:extLst>
            </p:cNvPr>
            <p:cNvSpPr txBox="1"/>
            <p:nvPr/>
          </p:nvSpPr>
          <p:spPr>
            <a:xfrm>
              <a:off x="8188845" y="4071088"/>
              <a:ext cx="565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J5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椭圆 150">
              <a:extLst>
                <a:ext uri="{FF2B5EF4-FFF2-40B4-BE49-F238E27FC236}">
                  <a16:creationId xmlns:a16="http://schemas.microsoft.com/office/drawing/2014/main" id="{DCB3D84D-2C61-164A-8B3D-7674EA2DCB22}"/>
                </a:ext>
              </a:extLst>
            </p:cNvPr>
            <p:cNvSpPr/>
            <p:nvPr/>
          </p:nvSpPr>
          <p:spPr>
            <a:xfrm>
              <a:off x="6858866" y="5661597"/>
              <a:ext cx="184937" cy="18293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文本框 151">
              <a:extLst>
                <a:ext uri="{FF2B5EF4-FFF2-40B4-BE49-F238E27FC236}">
                  <a16:creationId xmlns:a16="http://schemas.microsoft.com/office/drawing/2014/main" id="{136A1C7A-27E5-5F4A-81A9-9206756EDF59}"/>
                </a:ext>
              </a:extLst>
            </p:cNvPr>
            <p:cNvSpPr txBox="1"/>
            <p:nvPr/>
          </p:nvSpPr>
          <p:spPr>
            <a:xfrm>
              <a:off x="7020063" y="5652615"/>
              <a:ext cx="702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RCM</a:t>
              </a:r>
              <a:endPara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椭圆 152">
              <a:extLst>
                <a:ext uri="{FF2B5EF4-FFF2-40B4-BE49-F238E27FC236}">
                  <a16:creationId xmlns:a16="http://schemas.microsoft.com/office/drawing/2014/main" id="{82621C9A-0251-1A42-A0DC-EE8AA59AB7F8}"/>
                </a:ext>
              </a:extLst>
            </p:cNvPr>
            <p:cNvSpPr/>
            <p:nvPr/>
          </p:nvSpPr>
          <p:spPr>
            <a:xfrm>
              <a:off x="7891469" y="4245115"/>
              <a:ext cx="184937" cy="1829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6" name="组合 153">
              <a:extLst>
                <a:ext uri="{FF2B5EF4-FFF2-40B4-BE49-F238E27FC236}">
                  <a16:creationId xmlns:a16="http://schemas.microsoft.com/office/drawing/2014/main" id="{063016D9-828A-044E-816C-42FA6B8587B5}"/>
                </a:ext>
              </a:extLst>
            </p:cNvPr>
            <p:cNvGrpSpPr/>
            <p:nvPr/>
          </p:nvGrpSpPr>
          <p:grpSpPr>
            <a:xfrm>
              <a:off x="6444309" y="4217425"/>
              <a:ext cx="255348" cy="116199"/>
              <a:chOff x="6214163" y="1451107"/>
              <a:chExt cx="255348" cy="116199"/>
            </a:xfrm>
          </p:grpSpPr>
          <p:cxnSp>
            <p:nvCxnSpPr>
              <p:cNvPr id="261" name="直接连接符 154">
                <a:extLst>
                  <a:ext uri="{FF2B5EF4-FFF2-40B4-BE49-F238E27FC236}">
                    <a16:creationId xmlns:a16="http://schemas.microsoft.com/office/drawing/2014/main" id="{4439B093-EFEA-B248-80AC-C966FFB41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163" y="1454499"/>
                <a:ext cx="157472" cy="1128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155">
                <a:extLst>
                  <a:ext uri="{FF2B5EF4-FFF2-40B4-BE49-F238E27FC236}">
                    <a16:creationId xmlns:a16="http://schemas.microsoft.com/office/drawing/2014/main" id="{72F4CFE5-A541-BC4E-9AF5-36362297F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4515" y="1451107"/>
                <a:ext cx="94996" cy="11368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7" name="直接连接符 156">
              <a:extLst>
                <a:ext uri="{FF2B5EF4-FFF2-40B4-BE49-F238E27FC236}">
                  <a16:creationId xmlns:a16="http://schemas.microsoft.com/office/drawing/2014/main" id="{2B0F38C6-4E21-764A-B068-5541B6ECA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5209" y="4398180"/>
              <a:ext cx="666986" cy="20244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157">
              <a:extLst>
                <a:ext uri="{FF2B5EF4-FFF2-40B4-BE49-F238E27FC236}">
                  <a16:creationId xmlns:a16="http://schemas.microsoft.com/office/drawing/2014/main" id="{69149CB9-5D1E-FF4E-97DD-D768EC51F8C8}"/>
                </a:ext>
              </a:extLst>
            </p:cNvPr>
            <p:cNvGrpSpPr/>
            <p:nvPr/>
          </p:nvGrpSpPr>
          <p:grpSpPr>
            <a:xfrm rot="4271342">
              <a:off x="7711435" y="4350099"/>
              <a:ext cx="220012" cy="167656"/>
              <a:chOff x="6218772" y="1510871"/>
              <a:chExt cx="223026" cy="139121"/>
            </a:xfrm>
          </p:grpSpPr>
          <p:cxnSp>
            <p:nvCxnSpPr>
              <p:cNvPr id="259" name="直接连接符 158">
                <a:extLst>
                  <a:ext uri="{FF2B5EF4-FFF2-40B4-BE49-F238E27FC236}">
                    <a16:creationId xmlns:a16="http://schemas.microsoft.com/office/drawing/2014/main" id="{BE0522A2-9335-8D4A-980D-6D300C4B3C0B}"/>
                  </a:ext>
                </a:extLst>
              </p:cNvPr>
              <p:cNvCxnSpPr>
                <a:cxnSpLocks/>
              </p:cNvCxnSpPr>
              <p:nvPr/>
            </p:nvCxnSpPr>
            <p:spPr>
              <a:xfrm rot="17328658" flipH="1">
                <a:off x="6293488" y="1504489"/>
                <a:ext cx="34253" cy="18368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159">
                <a:extLst>
                  <a:ext uri="{FF2B5EF4-FFF2-40B4-BE49-F238E27FC236}">
                    <a16:creationId xmlns:a16="http://schemas.microsoft.com/office/drawing/2014/main" id="{918C1729-F1E0-DD43-AF02-39EAC0A9FC9F}"/>
                  </a:ext>
                </a:extLst>
              </p:cNvPr>
              <p:cNvCxnSpPr>
                <a:cxnSpLocks/>
              </p:cNvCxnSpPr>
              <p:nvPr/>
            </p:nvCxnSpPr>
            <p:spPr>
              <a:xfrm rot="17328658">
                <a:off x="6356663" y="1564857"/>
                <a:ext cx="139121" cy="3114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文本框 12">
                <a:extLst>
                  <a:ext uri="{FF2B5EF4-FFF2-40B4-BE49-F238E27FC236}">
                    <a16:creationId xmlns:a16="http://schemas.microsoft.com/office/drawing/2014/main" id="{E547B45F-6539-1B46-8CFA-3880604E0D7C}"/>
                  </a:ext>
                </a:extLst>
              </p:cNvPr>
              <p:cNvSpPr txBox="1"/>
              <p:nvPr/>
            </p:nvSpPr>
            <p:spPr>
              <a:xfrm>
                <a:off x="4109984" y="5745543"/>
                <a:ext cx="1839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263" name="文本框 12">
                <a:extLst>
                  <a:ext uri="{FF2B5EF4-FFF2-40B4-BE49-F238E27FC236}">
                    <a16:creationId xmlns:a16="http://schemas.microsoft.com/office/drawing/2014/main" id="{E547B45F-6539-1B46-8CFA-3880604E0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84" y="5745543"/>
                <a:ext cx="1839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文本框 17">
                <a:extLst>
                  <a:ext uri="{FF2B5EF4-FFF2-40B4-BE49-F238E27FC236}">
                    <a16:creationId xmlns:a16="http://schemas.microsoft.com/office/drawing/2014/main" id="{B5B35E6D-B656-9049-AD36-76506C074092}"/>
                  </a:ext>
                </a:extLst>
              </p:cNvPr>
              <p:cNvSpPr txBox="1"/>
              <p:nvPr/>
            </p:nvSpPr>
            <p:spPr>
              <a:xfrm>
                <a:off x="8111103" y="5725235"/>
                <a:ext cx="1839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264" name="文本框 17">
                <a:extLst>
                  <a:ext uri="{FF2B5EF4-FFF2-40B4-BE49-F238E27FC236}">
                    <a16:creationId xmlns:a16="http://schemas.microsoft.com/office/drawing/2014/main" id="{B5B35E6D-B656-9049-AD36-76506C074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103" y="5725235"/>
                <a:ext cx="18395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2">
                <a:extLst>
                  <a:ext uri="{FF2B5EF4-FFF2-40B4-BE49-F238E27FC236}">
                    <a16:creationId xmlns:a16="http://schemas.microsoft.com/office/drawing/2014/main" id="{1C743950-97BB-794C-81E0-C82A53DF895F}"/>
                  </a:ext>
                </a:extLst>
              </p:cNvPr>
              <p:cNvSpPr txBox="1"/>
              <p:nvPr/>
            </p:nvSpPr>
            <p:spPr>
              <a:xfrm>
                <a:off x="8127983" y="6030450"/>
                <a:ext cx="18395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/>
                  <a:t>+</a:t>
                </a:r>
                <a14:m>
                  <m:oMath xmlns:m="http://schemas.openxmlformats.org/officeDocument/2006/math">
                    <m:r>
                      <a:rPr lang="en-GB" altLang="zh-CN" dirty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zh-CN" altLang="en-US"/>
              </a:p>
              <a:p>
                <a:endParaRPr lang="en-US" altLang="zh-CN"/>
              </a:p>
            </p:txBody>
          </p:sp>
        </mc:Choice>
        <mc:Fallback xmlns="">
          <p:sp>
            <p:nvSpPr>
              <p:cNvPr id="265" name="文本框 22">
                <a:extLst>
                  <a:ext uri="{FF2B5EF4-FFF2-40B4-BE49-F238E27FC236}">
                    <a16:creationId xmlns:a16="http://schemas.microsoft.com/office/drawing/2014/main" id="{1C743950-97BB-794C-81E0-C82A53DF8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3" y="6030450"/>
                <a:ext cx="1839579" cy="646331"/>
              </a:xfrm>
              <a:prstGeom prst="rect">
                <a:avLst/>
              </a:prstGeom>
              <a:blipFill>
                <a:blip r:embed="rId13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直接连接符 27">
            <a:extLst>
              <a:ext uri="{FF2B5EF4-FFF2-40B4-BE49-F238E27FC236}">
                <a16:creationId xmlns:a16="http://schemas.microsoft.com/office/drawing/2014/main" id="{AD001BBD-9255-9149-8EFD-AC000576C9B1}"/>
              </a:ext>
            </a:extLst>
          </p:cNvPr>
          <p:cNvCxnSpPr>
            <a:cxnSpLocks/>
          </p:cNvCxnSpPr>
          <p:nvPr/>
        </p:nvCxnSpPr>
        <p:spPr>
          <a:xfrm flipH="1" flipV="1">
            <a:off x="7758006" y="3530317"/>
            <a:ext cx="3615559" cy="10772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弧形 35">
            <a:extLst>
              <a:ext uri="{FF2B5EF4-FFF2-40B4-BE49-F238E27FC236}">
                <a16:creationId xmlns:a16="http://schemas.microsoft.com/office/drawing/2014/main" id="{80CE16F9-E3CE-3C4C-B1E2-1CD5DB1440BE}"/>
              </a:ext>
            </a:extLst>
          </p:cNvPr>
          <p:cNvSpPr/>
          <p:nvPr/>
        </p:nvSpPr>
        <p:spPr>
          <a:xfrm rot="3353208">
            <a:off x="9687739" y="3383361"/>
            <a:ext cx="273850" cy="404148"/>
          </a:xfrm>
          <a:prstGeom prst="arc">
            <a:avLst>
              <a:gd name="adj1" fmla="val 17376834"/>
              <a:gd name="adj2" fmla="val 0"/>
            </a:avLst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38">
                <a:extLst>
                  <a:ext uri="{FF2B5EF4-FFF2-40B4-BE49-F238E27FC236}">
                    <a16:creationId xmlns:a16="http://schemas.microsoft.com/office/drawing/2014/main" id="{CA7F3FAB-FBC3-CB42-82B0-28EFC461ADAC}"/>
                  </a:ext>
                </a:extLst>
              </p:cNvPr>
              <p:cNvSpPr txBox="1"/>
              <p:nvPr/>
            </p:nvSpPr>
            <p:spPr>
              <a:xfrm>
                <a:off x="9937110" y="3432050"/>
                <a:ext cx="182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dirty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lang="zh-CN" altLang="en-US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268" name="文本框 38">
                <a:extLst>
                  <a:ext uri="{FF2B5EF4-FFF2-40B4-BE49-F238E27FC236}">
                    <a16:creationId xmlns:a16="http://schemas.microsoft.com/office/drawing/2014/main" id="{CA7F3FAB-FBC3-CB42-82B0-28EFC461A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110" y="3432050"/>
                <a:ext cx="182444" cy="646331"/>
              </a:xfrm>
              <a:prstGeom prst="rect">
                <a:avLst/>
              </a:prstGeom>
              <a:blipFill>
                <a:blip r:embed="rId14"/>
                <a:stretch>
                  <a:fillRect r="-6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TextBox 268">
            <a:extLst>
              <a:ext uri="{FF2B5EF4-FFF2-40B4-BE49-F238E27FC236}">
                <a16:creationId xmlns:a16="http://schemas.microsoft.com/office/drawing/2014/main" id="{72F06851-0EB7-7140-98FC-1A24499B73CB}"/>
              </a:ext>
            </a:extLst>
          </p:cNvPr>
          <p:cNvSpPr txBox="1"/>
          <p:nvPr/>
        </p:nvSpPr>
        <p:spPr>
          <a:xfrm>
            <a:off x="2284760" y="754872"/>
            <a:ext cx="250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Passive Joint</a:t>
            </a:r>
            <a:endParaRPr lang="en-GB" b="1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00D0FD02-FC12-CC46-8FD5-CDD5E8B43E9C}"/>
              </a:ext>
            </a:extLst>
          </p:cNvPr>
          <p:cNvSpPr txBox="1"/>
          <p:nvPr/>
        </p:nvSpPr>
        <p:spPr>
          <a:xfrm>
            <a:off x="6904891" y="731996"/>
            <a:ext cx="2793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Double parallelogram[3]</a:t>
            </a:r>
            <a:endParaRPr lang="en-GB" b="1"/>
          </a:p>
        </p:txBody>
      </p:sp>
      <p:sp>
        <p:nvSpPr>
          <p:cNvPr id="273" name="椭圆 56">
            <a:extLst>
              <a:ext uri="{FF2B5EF4-FFF2-40B4-BE49-F238E27FC236}">
                <a16:creationId xmlns:a16="http://schemas.microsoft.com/office/drawing/2014/main" id="{96E8F63A-7E48-1B49-9193-353D41A62EAA}"/>
              </a:ext>
            </a:extLst>
          </p:cNvPr>
          <p:cNvSpPr/>
          <p:nvPr/>
        </p:nvSpPr>
        <p:spPr>
          <a:xfrm>
            <a:off x="4344239" y="2794654"/>
            <a:ext cx="184937" cy="18293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文本框 57">
            <a:extLst>
              <a:ext uri="{FF2B5EF4-FFF2-40B4-BE49-F238E27FC236}">
                <a16:creationId xmlns:a16="http://schemas.microsoft.com/office/drawing/2014/main" id="{FE8C2A0C-C86B-6344-A48C-0C11AB7B54B5}"/>
              </a:ext>
            </a:extLst>
          </p:cNvPr>
          <p:cNvSpPr txBox="1"/>
          <p:nvPr/>
        </p:nvSpPr>
        <p:spPr>
          <a:xfrm>
            <a:off x="4520976" y="2734471"/>
            <a:ext cx="7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RCM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椭圆 56">
            <a:extLst>
              <a:ext uri="{FF2B5EF4-FFF2-40B4-BE49-F238E27FC236}">
                <a16:creationId xmlns:a16="http://schemas.microsoft.com/office/drawing/2014/main" id="{FDD67415-3B45-8648-AB04-45A16BDE1209}"/>
              </a:ext>
            </a:extLst>
          </p:cNvPr>
          <p:cNvSpPr/>
          <p:nvPr/>
        </p:nvSpPr>
        <p:spPr>
          <a:xfrm>
            <a:off x="9407009" y="2690168"/>
            <a:ext cx="184937" cy="18293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文本框 57">
            <a:extLst>
              <a:ext uri="{FF2B5EF4-FFF2-40B4-BE49-F238E27FC236}">
                <a16:creationId xmlns:a16="http://schemas.microsoft.com/office/drawing/2014/main" id="{DEFD3901-69D3-2146-AC5B-C185D8592393}"/>
              </a:ext>
            </a:extLst>
          </p:cNvPr>
          <p:cNvSpPr txBox="1"/>
          <p:nvPr/>
        </p:nvSpPr>
        <p:spPr>
          <a:xfrm>
            <a:off x="9583746" y="2629985"/>
            <a:ext cx="7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RCM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CDCC874-F91D-214E-BBA2-CED4737D44D7}"/>
              </a:ext>
            </a:extLst>
          </p:cNvPr>
          <p:cNvSpPr txBox="1"/>
          <p:nvPr/>
        </p:nvSpPr>
        <p:spPr>
          <a:xfrm>
            <a:off x="2497517" y="134517"/>
            <a:ext cx="609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Geometry Solution </a:t>
            </a:r>
          </a:p>
        </p:txBody>
      </p:sp>
    </p:spTree>
    <p:extLst>
      <p:ext uri="{BB962C8B-B14F-4D97-AF65-F5344CB8AC3E}">
        <p14:creationId xmlns:p14="http://schemas.microsoft.com/office/powerpoint/2010/main" val="18512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07F465-B78D-D0E5-6D44-427707DC2783}"/>
              </a:ext>
            </a:extLst>
          </p:cNvPr>
          <p:cNvSpPr/>
          <p:nvPr/>
        </p:nvSpPr>
        <p:spPr>
          <a:xfrm>
            <a:off x="2618065" y="2190691"/>
            <a:ext cx="6955870" cy="17235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altLang="zh-CN" sz="3800" b="1">
                <a:latin typeface="Times New Roman"/>
                <a:ea typeface="等线"/>
                <a:cs typeface="Times New Roman"/>
              </a:rPr>
              <a:t>Task 1</a:t>
            </a:r>
          </a:p>
          <a:p>
            <a:pPr algn="ctr"/>
            <a:endParaRPr lang="en-GB" altLang="zh-CN" sz="2800" b="1">
              <a:latin typeface="Times New Roman"/>
              <a:ea typeface="等线"/>
              <a:cs typeface="Times New Roman"/>
            </a:endParaRPr>
          </a:p>
          <a:p>
            <a:pPr algn="ctr"/>
            <a:r>
              <a:rPr lang="en-GB" altLang="zh-CN" sz="3600" b="1">
                <a:latin typeface="Times New Roman"/>
                <a:ea typeface="等线"/>
                <a:cs typeface="Times New Roman"/>
              </a:rPr>
              <a:t>Robot Modelling and MDH Table</a:t>
            </a:r>
          </a:p>
        </p:txBody>
      </p:sp>
      <p:pic>
        <p:nvPicPr>
          <p:cNvPr id="7" name="图片 6" descr="徽标, 图标&#10;&#10;描述已自动生成">
            <a:extLst>
              <a:ext uri="{FF2B5EF4-FFF2-40B4-BE49-F238E27FC236}">
                <a16:creationId xmlns:a16="http://schemas.microsoft.com/office/drawing/2014/main" id="{795C8356-118E-FEF7-3009-248443C4A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徽标, 图标&#10;&#10;描述已自动生成">
            <a:extLst>
              <a:ext uri="{FF2B5EF4-FFF2-40B4-BE49-F238E27FC236}">
                <a16:creationId xmlns:a16="http://schemas.microsoft.com/office/drawing/2014/main" id="{DCCB86E9-49A0-2274-904A-1CF7F9A95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38A0D-10EB-0849-AF44-ACDBD6B5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6" y="1146984"/>
            <a:ext cx="4864842" cy="3256884"/>
          </a:xfrm>
          <a:prstGeom prst="rect">
            <a:avLst/>
          </a:prstGeom>
        </p:spPr>
      </p:pic>
      <p:pic>
        <p:nvPicPr>
          <p:cNvPr id="3" name="Picture 2" descr="A black text with numbers&#10;&#10;Description automatically generated">
            <a:extLst>
              <a:ext uri="{FF2B5EF4-FFF2-40B4-BE49-F238E27FC236}">
                <a16:creationId xmlns:a16="http://schemas.microsoft.com/office/drawing/2014/main" id="{611E1759-DCBF-BD4E-AB09-EACEE7CE1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167" y="1352698"/>
            <a:ext cx="5022396" cy="1540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4EF21-A368-CE45-9F6C-4DEFBDDAC321}"/>
                  </a:ext>
                </a:extLst>
              </p:cNvPr>
              <p:cNvSpPr txBox="1"/>
              <p:nvPr/>
            </p:nvSpPr>
            <p:spPr>
              <a:xfrm>
                <a:off x="6569330" y="3724218"/>
                <a:ext cx="38174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GB" altLang="zh-CN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4EF21-A368-CE45-9F6C-4DEFBDDAC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330" y="3724218"/>
                <a:ext cx="3817447" cy="461665"/>
              </a:xfrm>
              <a:prstGeom prst="rect">
                <a:avLst/>
              </a:prstGeom>
              <a:blipFill>
                <a:blip r:embed="rId7"/>
                <a:stretch>
                  <a:fillRect l="-332" b="-162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08E3A6-3AED-6144-ACBF-0FC5996693A2}"/>
              </a:ext>
            </a:extLst>
          </p:cNvPr>
          <p:cNvSpPr txBox="1"/>
          <p:nvPr/>
        </p:nvSpPr>
        <p:spPr>
          <a:xfrm>
            <a:off x="5430982" y="3262553"/>
            <a:ext cx="56763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Keep End-Effector Horizontal Direction</a:t>
            </a:r>
            <a:endParaRPr lang="en-GB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C26BC7-0DE9-D64B-9153-1111ADBD33E8}"/>
                  </a:ext>
                </a:extLst>
              </p:cNvPr>
              <p:cNvSpPr txBox="1"/>
              <p:nvPr/>
            </p:nvSpPr>
            <p:spPr>
              <a:xfrm>
                <a:off x="6877620" y="4914036"/>
                <a:ext cx="24088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C26BC7-0DE9-D64B-9153-1111ADBD3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20" y="4914036"/>
                <a:ext cx="2408884" cy="461665"/>
              </a:xfrm>
              <a:prstGeom prst="rect">
                <a:avLst/>
              </a:prstGeom>
              <a:blipFill>
                <a:blip r:embed="rId8"/>
                <a:stretch>
                  <a:fillRect l="-524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6EFBB46-7846-214B-9BD3-6885035DD12C}"/>
              </a:ext>
            </a:extLst>
          </p:cNvPr>
          <p:cNvSpPr txBox="1"/>
          <p:nvPr/>
        </p:nvSpPr>
        <p:spPr>
          <a:xfrm>
            <a:off x="5563418" y="4462882"/>
            <a:ext cx="609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Vertical Direction</a:t>
            </a:r>
            <a:endParaRPr lang="en-GB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85190-6040-3A4A-B8EC-5321634375C1}"/>
              </a:ext>
            </a:extLst>
          </p:cNvPr>
          <p:cNvSpPr txBox="1"/>
          <p:nvPr/>
        </p:nvSpPr>
        <p:spPr>
          <a:xfrm>
            <a:off x="3987140" y="962318"/>
            <a:ext cx="58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8703F-C03B-814C-923C-56864B9514BD}"/>
              </a:ext>
            </a:extLst>
          </p:cNvPr>
          <p:cNvSpPr txBox="1"/>
          <p:nvPr/>
        </p:nvSpPr>
        <p:spPr>
          <a:xfrm>
            <a:off x="2514429" y="309335"/>
            <a:ext cx="609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Combined with Algebra Solution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94588A-7408-614F-A517-BFFA401D8A4D}"/>
              </a:ext>
            </a:extLst>
          </p:cNvPr>
          <p:cNvSpPr/>
          <p:nvPr/>
        </p:nvSpPr>
        <p:spPr>
          <a:xfrm>
            <a:off x="7433953" y="2244436"/>
            <a:ext cx="926276" cy="427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313998-324B-6142-BC32-5152C300B3B4}"/>
              </a:ext>
            </a:extLst>
          </p:cNvPr>
          <p:cNvSpPr/>
          <p:nvPr/>
        </p:nvSpPr>
        <p:spPr>
          <a:xfrm>
            <a:off x="8931326" y="2232560"/>
            <a:ext cx="438305" cy="427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F94154-1E3E-C541-BB81-6C7887A5D572}"/>
              </a:ext>
            </a:extLst>
          </p:cNvPr>
          <p:cNvSpPr txBox="1"/>
          <p:nvPr/>
        </p:nvSpPr>
        <p:spPr>
          <a:xfrm>
            <a:off x="9844868" y="2244436"/>
            <a:ext cx="1965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Only 3 Variables</a:t>
            </a:r>
            <a:endParaRPr lang="en-GB"/>
          </a:p>
        </p:txBody>
      </p:sp>
      <p:pic>
        <p:nvPicPr>
          <p:cNvPr id="2" name="Bonus Task" descr="Bonus Task">
            <a:hlinkClick r:id="" action="ppaction://media"/>
            <a:extLst>
              <a:ext uri="{FF2B5EF4-FFF2-40B4-BE49-F238E27FC236}">
                <a16:creationId xmlns:a16="http://schemas.microsoft.com/office/drawing/2014/main" id="{08C80DE5-F67F-BF4E-90D7-B78C0FB76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6356" y="1146984"/>
            <a:ext cx="3938649" cy="46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6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徽标, 图标&#10;&#10;描述已自动生成">
            <a:extLst>
              <a:ext uri="{FF2B5EF4-FFF2-40B4-BE49-F238E27FC236}">
                <a16:creationId xmlns:a16="http://schemas.microsoft.com/office/drawing/2014/main" id="{DCCB86E9-49A0-2274-904A-1CF7F9A95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AF0292-A746-9347-B4C7-B39686436B03}"/>
              </a:ext>
            </a:extLst>
          </p:cNvPr>
          <p:cNvSpPr txBox="1"/>
          <p:nvPr/>
        </p:nvSpPr>
        <p:spPr>
          <a:xfrm>
            <a:off x="4747251" y="444187"/>
            <a:ext cx="215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4F426-4CEC-EF41-8BDF-31B47AA67740}"/>
              </a:ext>
            </a:extLst>
          </p:cNvPr>
          <p:cNvSpPr txBox="1"/>
          <p:nvPr/>
        </p:nvSpPr>
        <p:spPr>
          <a:xfrm>
            <a:off x="1265091" y="1336764"/>
            <a:ext cx="9661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[1] WLKATA Robotics, “WLKATA Robotics Documents” Available at https://</a:t>
            </a:r>
            <a:r>
              <a:rPr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document.wlkata.com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/?doc=/</a:t>
            </a:r>
            <a:endParaRPr lang="en-GB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[2] Locke, R.C., &amp; Patel, R.V. (2007). Optimal Remote </a:t>
            </a:r>
            <a:r>
              <a:rPr lang="en-GB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-of-Motion Location for Robotics-Assisted Minimally-Invasive Surgery. Proceedings 2007 IEEE International Conference on Robotics and Automation, 1900-1905.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[3] Kim, Sung-</a:t>
            </a:r>
            <a:r>
              <a:rPr lang="en-GB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Kyun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 &amp; Shin, Won-Ho &amp; Ko, </a:t>
            </a:r>
            <a:r>
              <a:rPr lang="en-GB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 Young &amp; Kim, Jonathan &amp; Kwon, Dong-Soo. (2008). Design of a compact 5-DOF surgical robot of a spherical mechanism: CURES. IEEE/ASME International Conference on Advanced Intelligent Mechatronics, AIM. 990 - 995. 10.1109/AIM.2008.4601796.</a:t>
            </a:r>
          </a:p>
          <a:p>
            <a:pPr algn="ctr"/>
            <a:endParaRPr lang="en-GB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579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徽标, 图标&#10;&#10;描述已自动生成">
            <a:extLst>
              <a:ext uri="{FF2B5EF4-FFF2-40B4-BE49-F238E27FC236}">
                <a16:creationId xmlns:a16="http://schemas.microsoft.com/office/drawing/2014/main" id="{DCCB86E9-49A0-2274-904A-1CF7F9A95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A9B34-DCF0-F945-AB4D-7A870E409502}"/>
              </a:ext>
            </a:extLst>
          </p:cNvPr>
          <p:cNvSpPr txBox="1"/>
          <p:nvPr/>
        </p:nvSpPr>
        <p:spPr>
          <a:xfrm>
            <a:off x="3583534" y="2118608"/>
            <a:ext cx="50820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listening!</a:t>
            </a:r>
          </a:p>
          <a:p>
            <a:pPr algn="ctr"/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5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95E1DD7-5EC4-25BD-47F6-8B1E0F745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103265"/>
              </p:ext>
            </p:extLst>
          </p:nvPr>
        </p:nvGraphicFramePr>
        <p:xfrm>
          <a:off x="6216650" y="765270"/>
          <a:ext cx="555392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621">
                  <a:extLst>
                    <a:ext uri="{9D8B030D-6E8A-4147-A177-3AD203B41FA5}">
                      <a16:colId xmlns:a16="http://schemas.microsoft.com/office/drawing/2014/main" val="2756372214"/>
                    </a:ext>
                  </a:extLst>
                </a:gridCol>
                <a:gridCol w="1073466">
                  <a:extLst>
                    <a:ext uri="{9D8B030D-6E8A-4147-A177-3AD203B41FA5}">
                      <a16:colId xmlns:a16="http://schemas.microsoft.com/office/drawing/2014/main" val="2167552340"/>
                    </a:ext>
                  </a:extLst>
                </a:gridCol>
                <a:gridCol w="1447370">
                  <a:extLst>
                    <a:ext uri="{9D8B030D-6E8A-4147-A177-3AD203B41FA5}">
                      <a16:colId xmlns:a16="http://schemas.microsoft.com/office/drawing/2014/main" val="487477265"/>
                    </a:ext>
                  </a:extLst>
                </a:gridCol>
                <a:gridCol w="854416">
                  <a:extLst>
                    <a:ext uri="{9D8B030D-6E8A-4147-A177-3AD203B41FA5}">
                      <a16:colId xmlns:a16="http://schemas.microsoft.com/office/drawing/2014/main" val="1021707444"/>
                    </a:ext>
                  </a:extLst>
                </a:gridCol>
                <a:gridCol w="1182052">
                  <a:extLst>
                    <a:ext uri="{9D8B030D-6E8A-4147-A177-3AD203B41FA5}">
                      <a16:colId xmlns:a16="http://schemas.microsoft.com/office/drawing/2014/main" val="3217497635"/>
                    </a:ext>
                  </a:extLst>
                </a:gridCol>
              </a:tblGrid>
              <a:tr h="274893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 </a:t>
                      </a:r>
                      <a:r>
                        <a:rPr lang="en-US" altLang="zh-CN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alpha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theta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49182"/>
                  </a:ext>
                </a:extLst>
              </a:tr>
              <a:tr h="34162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102798"/>
                  </a:ext>
                </a:extLst>
              </a:tr>
              <a:tr h="34162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44322"/>
                  </a:ext>
                </a:extLst>
              </a:tr>
              <a:tr h="34162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7014"/>
                  </a:ext>
                </a:extLst>
              </a:tr>
              <a:tr h="34162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168.98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12540"/>
                  </a:ext>
                </a:extLst>
              </a:tr>
              <a:tr h="34162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249029"/>
                  </a:ext>
                </a:extLst>
              </a:tr>
              <a:tr h="20256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24.29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863633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7160170-A775-6CD6-3EDD-84C2A7FCAEBB}"/>
              </a:ext>
            </a:extLst>
          </p:cNvPr>
          <p:cNvSpPr txBox="1"/>
          <p:nvPr/>
        </p:nvSpPr>
        <p:spPr>
          <a:xfrm>
            <a:off x="6124575" y="395938"/>
            <a:ext cx="45310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altLang="zh-CN" b="1">
                <a:latin typeface="Times New Roman"/>
                <a:ea typeface="等线"/>
                <a:cs typeface="Times New Roman"/>
              </a:rPr>
              <a:t>MDH  for </a:t>
            </a:r>
            <a:r>
              <a:rPr lang="en-GB" altLang="zh-CN" b="1" err="1">
                <a:latin typeface="Times New Roman"/>
                <a:ea typeface="等线"/>
                <a:cs typeface="Times New Roman"/>
              </a:rPr>
              <a:t>CoppeliaSim</a:t>
            </a:r>
            <a:endParaRPr lang="zh-CN" altLang="en-US" b="1">
              <a:latin typeface="Times New Roman"/>
              <a:ea typeface="等线"/>
              <a:cs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C41E13-57B5-15A3-9682-969A20842ED6}"/>
              </a:ext>
            </a:extLst>
          </p:cNvPr>
          <p:cNvSpPr/>
          <p:nvPr/>
        </p:nvSpPr>
        <p:spPr>
          <a:xfrm>
            <a:off x="0" y="0"/>
            <a:ext cx="1454150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Task 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EE8286-9C9A-7EFB-5348-26DB04D4761F}"/>
              </a:ext>
            </a:extLst>
          </p:cNvPr>
          <p:cNvSpPr/>
          <p:nvPr/>
        </p:nvSpPr>
        <p:spPr>
          <a:xfrm>
            <a:off x="0" y="0"/>
            <a:ext cx="2330450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Task 1 :MDH Table 1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11" name="图片 10" descr="徽标, 图标&#10;&#10;描述已自动生成">
            <a:extLst>
              <a:ext uri="{FF2B5EF4-FFF2-40B4-BE49-F238E27FC236}">
                <a16:creationId xmlns:a16="http://schemas.microsoft.com/office/drawing/2014/main" id="{878A871C-5342-00C5-BE94-4B3482659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pic>
        <p:nvPicPr>
          <p:cNvPr id="1061" name="图片 1060">
            <a:extLst>
              <a:ext uri="{FF2B5EF4-FFF2-40B4-BE49-F238E27FC236}">
                <a16:creationId xmlns:a16="http://schemas.microsoft.com/office/drawing/2014/main" id="{4B6BA367-0D66-F21C-3ADE-582BDF553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1" y="428587"/>
            <a:ext cx="3257118" cy="3233686"/>
          </a:xfrm>
          <a:prstGeom prst="rect">
            <a:avLst/>
          </a:prstGeom>
        </p:spPr>
      </p:pic>
      <p:grpSp>
        <p:nvGrpSpPr>
          <p:cNvPr id="1055" name="组合 1054">
            <a:extLst>
              <a:ext uri="{FF2B5EF4-FFF2-40B4-BE49-F238E27FC236}">
                <a16:creationId xmlns:a16="http://schemas.microsoft.com/office/drawing/2014/main" id="{F21305FE-1068-D619-4078-E648F80EE6FD}"/>
              </a:ext>
            </a:extLst>
          </p:cNvPr>
          <p:cNvGrpSpPr/>
          <p:nvPr/>
        </p:nvGrpSpPr>
        <p:grpSpPr>
          <a:xfrm>
            <a:off x="2330450" y="2882087"/>
            <a:ext cx="3585107" cy="3547326"/>
            <a:chOff x="3542596" y="3446289"/>
            <a:chExt cx="3227758" cy="309589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DAEB3B-D222-F1DD-56B6-515F77811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596" y="3446289"/>
              <a:ext cx="3227758" cy="3095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50224FB-6721-64E4-1267-A9EAEC35CF42}"/>
                </a:ext>
              </a:extLst>
            </p:cNvPr>
            <p:cNvGrpSpPr/>
            <p:nvPr/>
          </p:nvGrpSpPr>
          <p:grpSpPr>
            <a:xfrm>
              <a:off x="4320145" y="6050636"/>
              <a:ext cx="463098" cy="251194"/>
              <a:chOff x="7992760" y="5774122"/>
              <a:chExt cx="463098" cy="25119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F12C24E0-4240-A11F-0E3D-DBF9F4131CA4}"/>
                  </a:ext>
                </a:extLst>
              </p:cNvPr>
              <p:cNvSpPr/>
              <p:nvPr/>
            </p:nvSpPr>
            <p:spPr>
              <a:xfrm>
                <a:off x="8058554" y="5774123"/>
                <a:ext cx="262149" cy="2511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0CA9A2C-2715-4400-5D12-97AC4AE33F93}"/>
                  </a:ext>
                </a:extLst>
              </p:cNvPr>
              <p:cNvSpPr txBox="1"/>
              <p:nvPr/>
            </p:nvSpPr>
            <p:spPr>
              <a:xfrm>
                <a:off x="7992760" y="5774122"/>
                <a:ext cx="463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</a:t>
                </a:r>
                <a:endParaRPr lang="zh-CN" altLang="en-US" sz="1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D886274-AC0E-2CD2-7A07-B7C8B79B6903}"/>
                </a:ext>
              </a:extLst>
            </p:cNvPr>
            <p:cNvGrpSpPr/>
            <p:nvPr/>
          </p:nvGrpSpPr>
          <p:grpSpPr>
            <a:xfrm>
              <a:off x="6177893" y="4190326"/>
              <a:ext cx="463098" cy="251193"/>
              <a:chOff x="8034227" y="5774123"/>
              <a:chExt cx="463098" cy="251193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7D87CC77-E814-0D8E-C973-8DA7E5849AA0}"/>
                  </a:ext>
                </a:extLst>
              </p:cNvPr>
              <p:cNvSpPr/>
              <p:nvPr/>
            </p:nvSpPr>
            <p:spPr>
              <a:xfrm>
                <a:off x="8058554" y="5774123"/>
                <a:ext cx="262149" cy="2511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4B990A3-08C5-1A5D-FB1B-C619CAB79A13}"/>
                  </a:ext>
                </a:extLst>
              </p:cNvPr>
              <p:cNvSpPr txBox="1"/>
              <p:nvPr/>
            </p:nvSpPr>
            <p:spPr>
              <a:xfrm>
                <a:off x="8034227" y="5774123"/>
                <a:ext cx="463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J6</a:t>
                </a:r>
                <a:endParaRPr lang="zh-CN" altLang="en-US" sz="1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2" name="组合 1041">
              <a:extLst>
                <a:ext uri="{FF2B5EF4-FFF2-40B4-BE49-F238E27FC236}">
                  <a16:creationId xmlns:a16="http://schemas.microsoft.com/office/drawing/2014/main" id="{B7B2E9DC-4ED9-79C7-AA61-93CC6CB4FD91}"/>
                </a:ext>
              </a:extLst>
            </p:cNvPr>
            <p:cNvGrpSpPr/>
            <p:nvPr/>
          </p:nvGrpSpPr>
          <p:grpSpPr>
            <a:xfrm>
              <a:off x="4629380" y="3942624"/>
              <a:ext cx="463098" cy="251193"/>
              <a:chOff x="8034597" y="5774123"/>
              <a:chExt cx="463098" cy="251193"/>
            </a:xfrm>
          </p:grpSpPr>
          <p:sp>
            <p:nvSpPr>
              <p:cNvPr id="1044" name="椭圆 1043">
                <a:extLst>
                  <a:ext uri="{FF2B5EF4-FFF2-40B4-BE49-F238E27FC236}">
                    <a16:creationId xmlns:a16="http://schemas.microsoft.com/office/drawing/2014/main" id="{F20438A0-612F-E08A-DB01-BAE46157D2A7}"/>
                  </a:ext>
                </a:extLst>
              </p:cNvPr>
              <p:cNvSpPr/>
              <p:nvPr/>
            </p:nvSpPr>
            <p:spPr>
              <a:xfrm>
                <a:off x="8058554" y="5774123"/>
                <a:ext cx="262149" cy="2511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45" name="文本框 1044">
                <a:extLst>
                  <a:ext uri="{FF2B5EF4-FFF2-40B4-BE49-F238E27FC236}">
                    <a16:creationId xmlns:a16="http://schemas.microsoft.com/office/drawing/2014/main" id="{A29A258E-D17D-2481-CEBC-350518CE97D7}"/>
                  </a:ext>
                </a:extLst>
              </p:cNvPr>
              <p:cNvSpPr txBox="1"/>
              <p:nvPr/>
            </p:nvSpPr>
            <p:spPr>
              <a:xfrm>
                <a:off x="8034597" y="5779095"/>
                <a:ext cx="463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J3</a:t>
                </a:r>
                <a:endParaRPr lang="zh-CN" altLang="en-US" sz="1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5FE9CD79-FA5B-1206-60CE-46F1138DF30C}"/>
                </a:ext>
              </a:extLst>
            </p:cNvPr>
            <p:cNvGrpSpPr/>
            <p:nvPr/>
          </p:nvGrpSpPr>
          <p:grpSpPr>
            <a:xfrm>
              <a:off x="4630507" y="4934122"/>
              <a:ext cx="463098" cy="251193"/>
              <a:chOff x="8034597" y="5774123"/>
              <a:chExt cx="463098" cy="251193"/>
            </a:xfrm>
          </p:grpSpPr>
          <p:sp>
            <p:nvSpPr>
              <p:cNvPr id="1047" name="椭圆 1046">
                <a:extLst>
                  <a:ext uri="{FF2B5EF4-FFF2-40B4-BE49-F238E27FC236}">
                    <a16:creationId xmlns:a16="http://schemas.microsoft.com/office/drawing/2014/main" id="{6D1E1BF1-2E47-8359-8FEE-6916C3D6A825}"/>
                  </a:ext>
                </a:extLst>
              </p:cNvPr>
              <p:cNvSpPr/>
              <p:nvPr/>
            </p:nvSpPr>
            <p:spPr>
              <a:xfrm>
                <a:off x="8058554" y="5774123"/>
                <a:ext cx="262149" cy="2511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48" name="文本框 1047">
                <a:extLst>
                  <a:ext uri="{FF2B5EF4-FFF2-40B4-BE49-F238E27FC236}">
                    <a16:creationId xmlns:a16="http://schemas.microsoft.com/office/drawing/2014/main" id="{03B57267-DA74-D1CE-7341-810B9878157D}"/>
                  </a:ext>
                </a:extLst>
              </p:cNvPr>
              <p:cNvSpPr txBox="1"/>
              <p:nvPr/>
            </p:nvSpPr>
            <p:spPr>
              <a:xfrm>
                <a:off x="8034597" y="5779095"/>
                <a:ext cx="463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J2</a:t>
                </a:r>
                <a:endParaRPr lang="zh-CN" altLang="en-US" sz="1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9" name="组合 1048">
              <a:extLst>
                <a:ext uri="{FF2B5EF4-FFF2-40B4-BE49-F238E27FC236}">
                  <a16:creationId xmlns:a16="http://schemas.microsoft.com/office/drawing/2014/main" id="{ECB32AA2-4CB2-D7A6-7854-7DA6F79011A9}"/>
                </a:ext>
              </a:extLst>
            </p:cNvPr>
            <p:cNvGrpSpPr/>
            <p:nvPr/>
          </p:nvGrpSpPr>
          <p:grpSpPr>
            <a:xfrm>
              <a:off x="4320145" y="4948933"/>
              <a:ext cx="463098" cy="251193"/>
              <a:chOff x="8034597" y="5774123"/>
              <a:chExt cx="463098" cy="251193"/>
            </a:xfrm>
          </p:grpSpPr>
          <p:sp>
            <p:nvSpPr>
              <p:cNvPr id="1050" name="椭圆 1049">
                <a:extLst>
                  <a:ext uri="{FF2B5EF4-FFF2-40B4-BE49-F238E27FC236}">
                    <a16:creationId xmlns:a16="http://schemas.microsoft.com/office/drawing/2014/main" id="{664E6FDD-25F1-6762-DE0F-391A6127043A}"/>
                  </a:ext>
                </a:extLst>
              </p:cNvPr>
              <p:cNvSpPr/>
              <p:nvPr/>
            </p:nvSpPr>
            <p:spPr>
              <a:xfrm>
                <a:off x="8058554" y="5774123"/>
                <a:ext cx="262149" cy="2511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51" name="文本框 1050">
                <a:extLst>
                  <a:ext uri="{FF2B5EF4-FFF2-40B4-BE49-F238E27FC236}">
                    <a16:creationId xmlns:a16="http://schemas.microsoft.com/office/drawing/2014/main" id="{CDA43DA6-A199-75B2-0917-71807ADE4C3C}"/>
                  </a:ext>
                </a:extLst>
              </p:cNvPr>
              <p:cNvSpPr txBox="1"/>
              <p:nvPr/>
            </p:nvSpPr>
            <p:spPr>
              <a:xfrm>
                <a:off x="8034597" y="5779095"/>
                <a:ext cx="463098" cy="241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J1</a:t>
                </a:r>
                <a:endParaRPr lang="zh-CN" altLang="en-US" sz="1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2" name="组合 1051">
              <a:extLst>
                <a:ext uri="{FF2B5EF4-FFF2-40B4-BE49-F238E27FC236}">
                  <a16:creationId xmlns:a16="http://schemas.microsoft.com/office/drawing/2014/main" id="{4C6E1682-4FFC-C35B-F3CF-6E4D5682772B}"/>
                </a:ext>
              </a:extLst>
            </p:cNvPr>
            <p:cNvGrpSpPr/>
            <p:nvPr/>
          </p:nvGrpSpPr>
          <p:grpSpPr>
            <a:xfrm>
              <a:off x="6139548" y="3773043"/>
              <a:ext cx="463098" cy="251193"/>
              <a:chOff x="8015302" y="5774123"/>
              <a:chExt cx="463098" cy="251193"/>
            </a:xfrm>
          </p:grpSpPr>
          <p:sp>
            <p:nvSpPr>
              <p:cNvPr id="1053" name="椭圆 1052">
                <a:extLst>
                  <a:ext uri="{FF2B5EF4-FFF2-40B4-BE49-F238E27FC236}">
                    <a16:creationId xmlns:a16="http://schemas.microsoft.com/office/drawing/2014/main" id="{C9AFA5BF-6879-D0FD-D9C0-093863947BD4}"/>
                  </a:ext>
                </a:extLst>
              </p:cNvPr>
              <p:cNvSpPr/>
              <p:nvPr/>
            </p:nvSpPr>
            <p:spPr>
              <a:xfrm>
                <a:off x="8058554" y="5774123"/>
                <a:ext cx="262149" cy="2511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54" name="文本框 1053">
                <a:extLst>
                  <a:ext uri="{FF2B5EF4-FFF2-40B4-BE49-F238E27FC236}">
                    <a16:creationId xmlns:a16="http://schemas.microsoft.com/office/drawing/2014/main" id="{F8AE70BD-9BBF-0DB8-264A-12EB0DBE5B27}"/>
                  </a:ext>
                </a:extLst>
              </p:cNvPr>
              <p:cNvSpPr txBox="1"/>
              <p:nvPr/>
            </p:nvSpPr>
            <p:spPr>
              <a:xfrm>
                <a:off x="8015302" y="5788739"/>
                <a:ext cx="46309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J4 J5</a:t>
                </a:r>
                <a:endParaRPr lang="zh-CN" altLang="en-US" sz="8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62" name="文本框 1061">
            <a:extLst>
              <a:ext uri="{FF2B5EF4-FFF2-40B4-BE49-F238E27FC236}">
                <a16:creationId xmlns:a16="http://schemas.microsoft.com/office/drawing/2014/main" id="{82B76CEE-E555-CFD7-1810-336944FBFA62}"/>
              </a:ext>
            </a:extLst>
          </p:cNvPr>
          <p:cNvSpPr txBox="1"/>
          <p:nvPr/>
        </p:nvSpPr>
        <p:spPr>
          <a:xfrm>
            <a:off x="2806700" y="6267450"/>
            <a:ext cx="18161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latin typeface="Times New Roman"/>
                <a:ea typeface="等线"/>
                <a:cs typeface="Times New Roman"/>
              </a:rPr>
              <a:t>Origin of frames</a:t>
            </a:r>
            <a:endParaRPr lang="zh-CN" altLang="en-US">
              <a:latin typeface="Times New Roman"/>
              <a:ea typeface="等线"/>
              <a:cs typeface="Times New Roman"/>
            </a:endParaRPr>
          </a:p>
        </p:txBody>
      </p:sp>
      <p:sp>
        <p:nvSpPr>
          <p:cNvPr id="1063" name="文本框 1062">
            <a:extLst>
              <a:ext uri="{FF2B5EF4-FFF2-40B4-BE49-F238E27FC236}">
                <a16:creationId xmlns:a16="http://schemas.microsoft.com/office/drawing/2014/main" id="{E1235E3A-7B7F-223E-7727-106B5CD053A3}"/>
              </a:ext>
            </a:extLst>
          </p:cNvPr>
          <p:cNvSpPr txBox="1"/>
          <p:nvPr/>
        </p:nvSpPr>
        <p:spPr>
          <a:xfrm>
            <a:off x="679450" y="3604268"/>
            <a:ext cx="18161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latin typeface="Times New Roman"/>
                <a:ea typeface="等线"/>
                <a:cs typeface="Times New Roman"/>
              </a:rPr>
              <a:t>Defined frames</a:t>
            </a:r>
            <a:endParaRPr lang="zh-CN" altLang="en-US">
              <a:latin typeface="Times New Roman"/>
              <a:ea typeface="等线"/>
              <a:cs typeface="Times New Roman"/>
            </a:endParaRPr>
          </a:p>
        </p:txBody>
      </p:sp>
      <p:pic>
        <p:nvPicPr>
          <p:cNvPr id="1065" name="图片 1064" descr="图片包含 图表&#10;&#10;描述已自动生成">
            <a:extLst>
              <a:ext uri="{FF2B5EF4-FFF2-40B4-BE49-F238E27FC236}">
                <a16:creationId xmlns:a16="http://schemas.microsoft.com/office/drawing/2014/main" id="{59D6DEEF-011F-FA8F-C436-D4797B61D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47" y="3694923"/>
            <a:ext cx="3430038" cy="2572528"/>
          </a:xfrm>
          <a:prstGeom prst="rect">
            <a:avLst/>
          </a:prstGeom>
        </p:spPr>
      </p:pic>
      <p:pic>
        <p:nvPicPr>
          <p:cNvPr id="1067" name="图片 1066" descr="图表&#10;&#10;描述已自动生成">
            <a:extLst>
              <a:ext uri="{FF2B5EF4-FFF2-40B4-BE49-F238E27FC236}">
                <a16:creationId xmlns:a16="http://schemas.microsoft.com/office/drawing/2014/main" id="{D7DCAC61-C844-345A-C049-A0382C8D0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31" y="3759346"/>
            <a:ext cx="3322369" cy="24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95E1DD7-5EC4-25BD-47F6-8B1E0F745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141438"/>
              </p:ext>
            </p:extLst>
          </p:nvPr>
        </p:nvGraphicFramePr>
        <p:xfrm>
          <a:off x="6373256" y="1788583"/>
          <a:ext cx="564289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>
                  <a:extLst>
                    <a:ext uri="{9D8B030D-6E8A-4147-A177-3AD203B41FA5}">
                      <a16:colId xmlns:a16="http://schemas.microsoft.com/office/drawing/2014/main" val="2756372214"/>
                    </a:ext>
                  </a:extLst>
                </a:gridCol>
                <a:gridCol w="1024201">
                  <a:extLst>
                    <a:ext uri="{9D8B030D-6E8A-4147-A177-3AD203B41FA5}">
                      <a16:colId xmlns:a16="http://schemas.microsoft.com/office/drawing/2014/main" val="2167552340"/>
                    </a:ext>
                  </a:extLst>
                </a:gridCol>
                <a:gridCol w="1388364">
                  <a:extLst>
                    <a:ext uri="{9D8B030D-6E8A-4147-A177-3AD203B41FA5}">
                      <a16:colId xmlns:a16="http://schemas.microsoft.com/office/drawing/2014/main" val="487477265"/>
                    </a:ext>
                  </a:extLst>
                </a:gridCol>
                <a:gridCol w="996988">
                  <a:extLst>
                    <a:ext uri="{9D8B030D-6E8A-4147-A177-3AD203B41FA5}">
                      <a16:colId xmlns:a16="http://schemas.microsoft.com/office/drawing/2014/main" val="1021707444"/>
                    </a:ext>
                  </a:extLst>
                </a:gridCol>
                <a:gridCol w="1224964">
                  <a:extLst>
                    <a:ext uri="{9D8B030D-6E8A-4147-A177-3AD203B41FA5}">
                      <a16:colId xmlns:a16="http://schemas.microsoft.com/office/drawing/2014/main" val="3217497635"/>
                    </a:ext>
                  </a:extLst>
                </a:gridCol>
              </a:tblGrid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 </a:t>
                      </a:r>
                      <a:r>
                        <a:rPr lang="en-US" altLang="zh-CN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alpha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theta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49182"/>
                  </a:ext>
                </a:extLst>
              </a:tr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102798"/>
                  </a:ext>
                </a:extLst>
              </a:tr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44322"/>
                  </a:ext>
                </a:extLst>
              </a:tr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7014"/>
                  </a:ext>
                </a:extLst>
              </a:tr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168.98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12540"/>
                  </a:ext>
                </a:extLst>
              </a:tr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+90+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249029"/>
                  </a:ext>
                </a:extLst>
              </a:tr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24.29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  <a:r>
                        <a:rPr lang="el-GR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863633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2E85E7DE-A984-97A3-5FA0-DCC304E93F26}"/>
              </a:ext>
            </a:extLst>
          </p:cNvPr>
          <p:cNvGrpSpPr/>
          <p:nvPr/>
        </p:nvGrpSpPr>
        <p:grpSpPr>
          <a:xfrm>
            <a:off x="0" y="491741"/>
            <a:ext cx="5653388" cy="5087001"/>
            <a:chOff x="236374" y="506144"/>
            <a:chExt cx="5653388" cy="508700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9AF6526-3C85-0040-E962-6AE8668DF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374" y="978249"/>
              <a:ext cx="4819685" cy="4614896"/>
            </a:xfrm>
            <a:prstGeom prst="rect">
              <a:avLst/>
            </a:prstGeom>
          </p:spPr>
        </p:pic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5A4D675-3D26-9919-7BD0-FD99D5921FE7}"/>
                </a:ext>
              </a:extLst>
            </p:cNvPr>
            <p:cNvCxnSpPr/>
            <p:nvPr/>
          </p:nvCxnSpPr>
          <p:spPr>
            <a:xfrm flipV="1">
              <a:off x="1987300" y="3173103"/>
              <a:ext cx="0" cy="2224585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535E710-6FE8-1E27-1B30-4B70774BB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7050" y="3084393"/>
              <a:ext cx="982639" cy="1071349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0A6F32F-6FEC-961C-E767-E6E1C4388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846" y="1773355"/>
              <a:ext cx="982639" cy="1071349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0F710ED-B326-2F46-CAC0-20A4F97462F0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08" y="1907557"/>
              <a:ext cx="2220652" cy="688905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693FC87-7DCE-BFAA-840A-07002454B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8577" y="1907557"/>
              <a:ext cx="982639" cy="1071349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CD2120B-EEB5-B796-A1D5-797DACEB79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7081" y="2443231"/>
              <a:ext cx="29663" cy="1703311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E3E992F-9488-F124-B91F-50658D7E8FAE}"/>
                </a:ext>
              </a:extLst>
            </p:cNvPr>
            <p:cNvSpPr txBox="1"/>
            <p:nvPr/>
          </p:nvSpPr>
          <p:spPr>
            <a:xfrm>
              <a:off x="3101046" y="1611856"/>
              <a:ext cx="129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Z4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F9C61D7-C3CF-757E-BBA1-46C70D288A2A}"/>
                </a:ext>
              </a:extLst>
            </p:cNvPr>
            <p:cNvGrpSpPr/>
            <p:nvPr/>
          </p:nvGrpSpPr>
          <p:grpSpPr>
            <a:xfrm>
              <a:off x="1555584" y="2769244"/>
              <a:ext cx="1591488" cy="885785"/>
              <a:chOff x="5677876" y="4426140"/>
              <a:chExt cx="1591488" cy="885785"/>
            </a:xfrm>
          </p:grpSpPr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D637CF64-2F2B-46AC-9FC5-8BE44C21E01A}"/>
                  </a:ext>
                </a:extLst>
              </p:cNvPr>
              <p:cNvCxnSpPr/>
              <p:nvPr/>
            </p:nvCxnSpPr>
            <p:spPr>
              <a:xfrm flipV="1">
                <a:off x="6096000" y="4426140"/>
                <a:ext cx="0" cy="71736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66E4FDBB-939B-E2FB-3D63-9B0B8CC2F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5143500"/>
                <a:ext cx="75247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8A8D4658-3895-E761-4A32-09ADFEDBBAAC}"/>
                  </a:ext>
                </a:extLst>
              </p:cNvPr>
              <p:cNvCxnSpPr/>
              <p:nvPr/>
            </p:nvCxnSpPr>
            <p:spPr>
              <a:xfrm flipV="1">
                <a:off x="6096000" y="4733925"/>
                <a:ext cx="495300" cy="40957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901E120-218E-DD44-19E1-D52A1D3DAE78}"/>
                  </a:ext>
                </a:extLst>
              </p:cNvPr>
              <p:cNvSpPr txBox="1"/>
              <p:nvPr/>
            </p:nvSpPr>
            <p:spPr>
              <a:xfrm>
                <a:off x="6774064" y="4942593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2">
                        <a:lumMod val="75000"/>
                      </a:schemeClr>
                    </a:solidFill>
                    <a:highlight>
                      <a:srgbClr val="FFFF00"/>
                    </a:highlight>
                  </a:rPr>
                  <a:t>X1</a:t>
                </a:r>
                <a:endParaRPr lang="zh-CN" altLang="en-US" b="1">
                  <a:solidFill>
                    <a:schemeClr val="accent2">
                      <a:lumMod val="75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03D46A9-63D8-E164-B4EB-0FA27ADBB960}"/>
                  </a:ext>
                </a:extLst>
              </p:cNvPr>
              <p:cNvSpPr txBox="1"/>
              <p:nvPr/>
            </p:nvSpPr>
            <p:spPr>
              <a:xfrm>
                <a:off x="6532002" y="4530444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2">
                        <a:lumMod val="75000"/>
                      </a:schemeClr>
                    </a:solidFill>
                    <a:highlight>
                      <a:srgbClr val="FFFF00"/>
                    </a:highlight>
                  </a:rPr>
                  <a:t>Y1</a:t>
                </a:r>
                <a:endParaRPr lang="zh-CN" altLang="en-US" b="1">
                  <a:solidFill>
                    <a:schemeClr val="accent2">
                      <a:lumMod val="75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5E91745-EB81-C386-3FF6-D975B6DC26D8}"/>
                  </a:ext>
                </a:extLst>
              </p:cNvPr>
              <p:cNvSpPr txBox="1"/>
              <p:nvPr/>
            </p:nvSpPr>
            <p:spPr>
              <a:xfrm>
                <a:off x="5677876" y="446572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2">
                        <a:lumMod val="75000"/>
                      </a:schemeClr>
                    </a:solidFill>
                    <a:highlight>
                      <a:srgbClr val="FFFF00"/>
                    </a:highlight>
                  </a:rPr>
                  <a:t>Z1</a:t>
                </a:r>
                <a:endParaRPr lang="zh-CN" altLang="en-US" b="1">
                  <a:solidFill>
                    <a:schemeClr val="accent2">
                      <a:lumMod val="75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B14FD84-54B4-98F5-A2B5-75C9BFF11A2C}"/>
                </a:ext>
              </a:extLst>
            </p:cNvPr>
            <p:cNvGrpSpPr/>
            <p:nvPr/>
          </p:nvGrpSpPr>
          <p:grpSpPr>
            <a:xfrm rot="16200000">
              <a:off x="1972106" y="2438869"/>
              <a:ext cx="1218966" cy="1554884"/>
              <a:chOff x="5920967" y="4987433"/>
              <a:chExt cx="1218966" cy="1554884"/>
            </a:xfrm>
          </p:grpSpPr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F71C66D5-A993-55CE-0BF9-84FBD0473BB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23843" y="5216409"/>
                <a:ext cx="513085" cy="349502"/>
              </a:xfrm>
              <a:prstGeom prst="straightConnector1">
                <a:avLst/>
              </a:prstGeom>
              <a:ln w="571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0FF7726B-12EB-FC33-9DF7-2D3F0F0D43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433380" y="4804331"/>
                <a:ext cx="1791" cy="676551"/>
              </a:xfrm>
              <a:prstGeom prst="straightConnector1">
                <a:avLst/>
              </a:prstGeom>
              <a:ln w="571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AD52DE9C-E455-8E3E-43D0-33D4347839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04870" y="5534633"/>
                <a:ext cx="782261" cy="1"/>
              </a:xfrm>
              <a:prstGeom prst="straightConnector1">
                <a:avLst/>
              </a:prstGeom>
              <a:ln w="571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C6E1362-65F5-2423-72AC-DB1CD3C65ADC}"/>
                  </a:ext>
                </a:extLst>
              </p:cNvPr>
              <p:cNvSpPr txBox="1"/>
              <p:nvPr/>
            </p:nvSpPr>
            <p:spPr>
              <a:xfrm rot="5400000">
                <a:off x="6707617" y="5050417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00B0F0"/>
                    </a:solidFill>
                    <a:highlight>
                      <a:srgbClr val="FFFF00"/>
                    </a:highlight>
                  </a:rPr>
                  <a:t>X2</a:t>
                </a:r>
                <a:endParaRPr lang="zh-CN" altLang="en-US" b="1">
                  <a:solidFill>
                    <a:srgbClr val="00B0F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6C656E5-8F14-E8C4-23B2-1489CE89210C}"/>
                  </a:ext>
                </a:extLst>
              </p:cNvPr>
              <p:cNvSpPr txBox="1"/>
              <p:nvPr/>
            </p:nvSpPr>
            <p:spPr>
              <a:xfrm rot="5400000">
                <a:off x="5820218" y="6072236"/>
                <a:ext cx="5708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00B0F0"/>
                    </a:solidFill>
                    <a:highlight>
                      <a:srgbClr val="FFFF00"/>
                    </a:highlight>
                  </a:rPr>
                  <a:t>Y2</a:t>
                </a:r>
                <a:endParaRPr lang="zh-CN" altLang="en-US" b="1">
                  <a:solidFill>
                    <a:srgbClr val="00B0F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A882F23-45A8-50AF-45F8-0DFF84C58328}"/>
                  </a:ext>
                </a:extLst>
              </p:cNvPr>
              <p:cNvSpPr txBox="1"/>
              <p:nvPr/>
            </p:nvSpPr>
            <p:spPr>
              <a:xfrm rot="5400000">
                <a:off x="6186521" y="5608589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00B0F0"/>
                    </a:solidFill>
                    <a:highlight>
                      <a:srgbClr val="FFFF00"/>
                    </a:highlight>
                  </a:rPr>
                  <a:t>Z2</a:t>
                </a:r>
                <a:endParaRPr lang="zh-CN" altLang="en-US" b="1">
                  <a:solidFill>
                    <a:srgbClr val="00B0F0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989BC3B-5605-75C5-E81D-4CCC6BE5C065}"/>
                </a:ext>
              </a:extLst>
            </p:cNvPr>
            <p:cNvGrpSpPr/>
            <p:nvPr/>
          </p:nvGrpSpPr>
          <p:grpSpPr>
            <a:xfrm rot="16200000">
              <a:off x="1990900" y="1255716"/>
              <a:ext cx="1222014" cy="1229213"/>
              <a:chOff x="5911334" y="4937864"/>
              <a:chExt cx="1222014" cy="1229213"/>
            </a:xfrm>
          </p:grpSpPr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8A1E3477-5F1B-F7CA-2DA7-535CDDAFA7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171573" y="5068675"/>
                <a:ext cx="374728" cy="506608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914F70F2-E1A1-E751-3D97-457D61422A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433380" y="4804331"/>
                <a:ext cx="1791" cy="67655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706CA1B9-F33D-2F47-377F-1D195296A97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0682" y="5398820"/>
                <a:ext cx="520270" cy="9633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4853E88-9A44-BD2E-F157-620C98F86A2B}"/>
                  </a:ext>
                </a:extLst>
              </p:cNvPr>
              <p:cNvSpPr txBox="1"/>
              <p:nvPr/>
            </p:nvSpPr>
            <p:spPr>
              <a:xfrm rot="5400000">
                <a:off x="6701032" y="5000848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00B0F0"/>
                    </a:solidFill>
                    <a:highlight>
                      <a:srgbClr val="FFFF00"/>
                    </a:highlight>
                  </a:rPr>
                  <a:t>X3</a:t>
                </a:r>
                <a:endParaRPr lang="zh-CN" altLang="en-US" b="1">
                  <a:solidFill>
                    <a:srgbClr val="00B0F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EBF5AD5-BE75-0F30-ED83-B968FBA6193B}"/>
                  </a:ext>
                </a:extLst>
              </p:cNvPr>
              <p:cNvSpPr txBox="1"/>
              <p:nvPr/>
            </p:nvSpPr>
            <p:spPr>
              <a:xfrm rot="5400000">
                <a:off x="5810585" y="5696996"/>
                <a:ext cx="5708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00B0F0"/>
                    </a:solidFill>
                  </a:rPr>
                  <a:t>Y3</a:t>
                </a:r>
                <a:endParaRPr lang="zh-CN" altLang="en-US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6A2677D-573E-61A9-AC26-6C910CA581A1}"/>
                  </a:ext>
                </a:extLst>
              </p:cNvPr>
              <p:cNvSpPr txBox="1"/>
              <p:nvPr/>
            </p:nvSpPr>
            <p:spPr>
              <a:xfrm rot="5400000">
                <a:off x="6295953" y="5580885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00B0F0"/>
                    </a:solidFill>
                  </a:rPr>
                  <a:t>Z3</a:t>
                </a:r>
                <a:endParaRPr lang="zh-CN" altLang="en-US" b="1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46516727-909A-39C9-2A31-4BD829670936}"/>
                </a:ext>
              </a:extLst>
            </p:cNvPr>
            <p:cNvGrpSpPr/>
            <p:nvPr/>
          </p:nvGrpSpPr>
          <p:grpSpPr>
            <a:xfrm>
              <a:off x="4299531" y="506144"/>
              <a:ext cx="1338228" cy="1162536"/>
              <a:chOff x="5176616" y="679224"/>
              <a:chExt cx="1338228" cy="1162536"/>
            </a:xfrm>
          </p:grpSpPr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EF7FA208-F14D-0AC5-FF16-522A5A534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8029" y="1459931"/>
                <a:ext cx="756909" cy="25084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9305682F-88C0-0B2E-69F2-A5A43CE81EE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00758" y="1086022"/>
                <a:ext cx="75247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1E26568E-D85E-AE37-2639-3D698E71D0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5698" y="1462259"/>
                <a:ext cx="301297" cy="37950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CBADEA3-5FA1-58EF-F4E3-AE766A0F70C4}"/>
                  </a:ext>
                </a:extLst>
              </p:cNvPr>
              <p:cNvSpPr txBox="1"/>
              <p:nvPr/>
            </p:nvSpPr>
            <p:spPr>
              <a:xfrm>
                <a:off x="5706295" y="679224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2">
                        <a:lumMod val="75000"/>
                      </a:schemeClr>
                    </a:solidFill>
                  </a:rPr>
                  <a:t>X4</a:t>
                </a:r>
                <a:endParaRPr lang="zh-CN" altLang="en-US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9B8D4ECC-0369-1DA1-B84D-B0C60C14DFA7}"/>
                  </a:ext>
                </a:extLst>
              </p:cNvPr>
              <p:cNvSpPr txBox="1"/>
              <p:nvPr/>
            </p:nvSpPr>
            <p:spPr>
              <a:xfrm rot="239675">
                <a:off x="5176616" y="1286736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2">
                        <a:lumMod val="75000"/>
                      </a:schemeClr>
                    </a:solidFill>
                  </a:rPr>
                  <a:t>Y4</a:t>
                </a:r>
                <a:endParaRPr lang="zh-CN" altLang="en-US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D8888B8-B0DD-2431-A4A2-BEE9E61F4462}"/>
                  </a:ext>
                </a:extLst>
              </p:cNvPr>
              <p:cNvSpPr txBox="1"/>
              <p:nvPr/>
            </p:nvSpPr>
            <p:spPr>
              <a:xfrm>
                <a:off x="6019544" y="1196406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2">
                        <a:lumMod val="75000"/>
                      </a:schemeClr>
                    </a:solidFill>
                  </a:rPr>
                  <a:t>Z4</a:t>
                </a:r>
                <a:endParaRPr lang="zh-CN" altLang="en-US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06821AAA-E144-6371-B9FB-754C73D7B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189" y="1831930"/>
              <a:ext cx="461637" cy="578312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3580F460-AC3B-4B16-30A3-3F85D5A18151}"/>
                </a:ext>
              </a:extLst>
            </p:cNvPr>
            <p:cNvCxnSpPr>
              <a:cxnSpLocks/>
            </p:cNvCxnSpPr>
            <p:nvPr/>
          </p:nvCxnSpPr>
          <p:spPr>
            <a:xfrm>
              <a:off x="4525605" y="2410942"/>
              <a:ext cx="551255" cy="14997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E35C4C39-CB8F-2D63-702F-EE02937D9E87}"/>
                </a:ext>
              </a:extLst>
            </p:cNvPr>
            <p:cNvCxnSpPr>
              <a:cxnSpLocks/>
            </p:cNvCxnSpPr>
            <p:nvPr/>
          </p:nvCxnSpPr>
          <p:spPr>
            <a:xfrm>
              <a:off x="4580698" y="2405390"/>
              <a:ext cx="22524" cy="76771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2B1405E-6EAF-D43D-A349-EC54BB87644B}"/>
                </a:ext>
              </a:extLst>
            </p:cNvPr>
            <p:cNvSpPr txBox="1"/>
            <p:nvPr/>
          </p:nvSpPr>
          <p:spPr>
            <a:xfrm>
              <a:off x="5036309" y="2378657"/>
              <a:ext cx="492829" cy="37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00B0F0"/>
                  </a:solidFill>
                  <a:highlight>
                    <a:srgbClr val="FFFF00"/>
                  </a:highlight>
                </a:rPr>
                <a:t>X5</a:t>
              </a:r>
              <a:endParaRPr lang="zh-CN" altLang="en-US" b="1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B622E8D-8A2E-32DD-36DB-07A561B1A19E}"/>
                </a:ext>
              </a:extLst>
            </p:cNvPr>
            <p:cNvSpPr txBox="1"/>
            <p:nvPr/>
          </p:nvSpPr>
          <p:spPr>
            <a:xfrm>
              <a:off x="4136623" y="2859249"/>
              <a:ext cx="567983" cy="37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00B0F0"/>
                  </a:solidFill>
                  <a:highlight>
                    <a:srgbClr val="FFFF00"/>
                  </a:highlight>
                </a:rPr>
                <a:t>Y5</a:t>
              </a:r>
              <a:endParaRPr lang="zh-CN" altLang="en-US" b="1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80F57EE-488E-FD77-89F1-72FC86B9601C}"/>
                </a:ext>
              </a:extLst>
            </p:cNvPr>
            <p:cNvSpPr txBox="1"/>
            <p:nvPr/>
          </p:nvSpPr>
          <p:spPr>
            <a:xfrm>
              <a:off x="5133519" y="1763643"/>
              <a:ext cx="492829" cy="37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00B0F0"/>
                  </a:solidFill>
                  <a:highlight>
                    <a:srgbClr val="FFFF00"/>
                  </a:highlight>
                </a:rPr>
                <a:t>Z5</a:t>
              </a:r>
              <a:endParaRPr lang="zh-CN" altLang="en-US" b="1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37E4BF5D-59DC-7E9F-E105-5E7222A1C531}"/>
                </a:ext>
              </a:extLst>
            </p:cNvPr>
            <p:cNvCxnSpPr>
              <a:cxnSpLocks/>
            </p:cNvCxnSpPr>
            <p:nvPr/>
          </p:nvCxnSpPr>
          <p:spPr>
            <a:xfrm>
              <a:off x="4648762" y="3607769"/>
              <a:ext cx="0" cy="85119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箭头连接符 1023">
              <a:extLst>
                <a:ext uri="{FF2B5EF4-FFF2-40B4-BE49-F238E27FC236}">
                  <a16:creationId xmlns:a16="http://schemas.microsoft.com/office/drawing/2014/main" id="{72AC1CF9-CA22-C7A8-937F-D7AF9A876495}"/>
                </a:ext>
              </a:extLst>
            </p:cNvPr>
            <p:cNvCxnSpPr>
              <a:cxnSpLocks/>
            </p:cNvCxnSpPr>
            <p:nvPr/>
          </p:nvCxnSpPr>
          <p:spPr>
            <a:xfrm>
              <a:off x="4656744" y="3560183"/>
              <a:ext cx="752838" cy="231113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接箭头连接符 1024">
              <a:extLst>
                <a:ext uri="{FF2B5EF4-FFF2-40B4-BE49-F238E27FC236}">
                  <a16:creationId xmlns:a16="http://schemas.microsoft.com/office/drawing/2014/main" id="{FF600699-E48D-3334-23A0-A5F338FCF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9970" y="3538415"/>
              <a:ext cx="411253" cy="56633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1664A50B-8BE7-85DB-6D01-495D0E41FE60}"/>
                </a:ext>
              </a:extLst>
            </p:cNvPr>
            <p:cNvSpPr txBox="1"/>
            <p:nvPr/>
          </p:nvSpPr>
          <p:spPr>
            <a:xfrm>
              <a:off x="5394462" y="3769846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accent2">
                      <a:lumMod val="75000"/>
                    </a:schemeClr>
                  </a:solidFill>
                </a:rPr>
                <a:t>X6</a:t>
              </a:r>
              <a:endParaRPr lang="zh-CN" altLang="en-US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29" name="文本框 1028">
              <a:extLst>
                <a:ext uri="{FF2B5EF4-FFF2-40B4-BE49-F238E27FC236}">
                  <a16:creationId xmlns:a16="http://schemas.microsoft.com/office/drawing/2014/main" id="{A5624C98-354E-0570-15E4-D10BA100C6A8}"/>
                </a:ext>
              </a:extLst>
            </p:cNvPr>
            <p:cNvSpPr txBox="1"/>
            <p:nvPr/>
          </p:nvSpPr>
          <p:spPr>
            <a:xfrm rot="239675">
              <a:off x="4006582" y="4055431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accent2">
                      <a:lumMod val="75000"/>
                    </a:schemeClr>
                  </a:solidFill>
                </a:rPr>
                <a:t>Y6</a:t>
              </a:r>
              <a:endParaRPr lang="zh-CN" altLang="en-US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30" name="文本框 1029">
              <a:extLst>
                <a:ext uri="{FF2B5EF4-FFF2-40B4-BE49-F238E27FC236}">
                  <a16:creationId xmlns:a16="http://schemas.microsoft.com/office/drawing/2014/main" id="{7E63579A-B8DC-054A-DB19-282DD007A778}"/>
                </a:ext>
              </a:extLst>
            </p:cNvPr>
            <p:cNvSpPr txBox="1"/>
            <p:nvPr/>
          </p:nvSpPr>
          <p:spPr>
            <a:xfrm>
              <a:off x="4475102" y="4537537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accent2">
                      <a:lumMod val="75000"/>
                    </a:schemeClr>
                  </a:solidFill>
                </a:rPr>
                <a:t>Z6</a:t>
              </a:r>
              <a:endParaRPr lang="zh-CN" altLang="en-US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61C1CB4F-B870-A288-A4DA-964D0A1C082B}"/>
                </a:ext>
              </a:extLst>
            </p:cNvPr>
            <p:cNvGrpSpPr/>
            <p:nvPr/>
          </p:nvGrpSpPr>
          <p:grpSpPr>
            <a:xfrm>
              <a:off x="1973708" y="4550818"/>
              <a:ext cx="1296020" cy="1004271"/>
              <a:chOff x="6096000" y="4323895"/>
              <a:chExt cx="1296020" cy="1004271"/>
            </a:xfrm>
          </p:grpSpPr>
          <p:cxnSp>
            <p:nvCxnSpPr>
              <p:cNvPr id="1035" name="直接箭头连接符 1034">
                <a:extLst>
                  <a:ext uri="{FF2B5EF4-FFF2-40B4-BE49-F238E27FC236}">
                    <a16:creationId xmlns:a16="http://schemas.microsoft.com/office/drawing/2014/main" id="{6AF1BAE7-BFB9-8B7D-94FA-6CDCAC9F1349}"/>
                  </a:ext>
                </a:extLst>
              </p:cNvPr>
              <p:cNvCxnSpPr/>
              <p:nvPr/>
            </p:nvCxnSpPr>
            <p:spPr>
              <a:xfrm flipV="1">
                <a:off x="6096000" y="4426140"/>
                <a:ext cx="0" cy="71736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直接箭头连接符 1035">
                <a:extLst>
                  <a:ext uri="{FF2B5EF4-FFF2-40B4-BE49-F238E27FC236}">
                    <a16:creationId xmlns:a16="http://schemas.microsoft.com/office/drawing/2014/main" id="{9AA95FF6-963C-6738-A7E9-B74EABC0E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5143500"/>
                <a:ext cx="75247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直接箭头连接符 1036">
                <a:extLst>
                  <a:ext uri="{FF2B5EF4-FFF2-40B4-BE49-F238E27FC236}">
                    <a16:creationId xmlns:a16="http://schemas.microsoft.com/office/drawing/2014/main" id="{0C31C1BC-071F-3FEB-5D71-C55927621C38}"/>
                  </a:ext>
                </a:extLst>
              </p:cNvPr>
              <p:cNvCxnSpPr/>
              <p:nvPr/>
            </p:nvCxnSpPr>
            <p:spPr>
              <a:xfrm flipV="1">
                <a:off x="6096000" y="4733925"/>
                <a:ext cx="495300" cy="40957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8" name="文本框 1037">
                <a:extLst>
                  <a:ext uri="{FF2B5EF4-FFF2-40B4-BE49-F238E27FC236}">
                    <a16:creationId xmlns:a16="http://schemas.microsoft.com/office/drawing/2014/main" id="{7F067A90-B5EA-C3C5-546A-BBB78C9ECE27}"/>
                  </a:ext>
                </a:extLst>
              </p:cNvPr>
              <p:cNvSpPr txBox="1"/>
              <p:nvPr/>
            </p:nvSpPr>
            <p:spPr>
              <a:xfrm>
                <a:off x="6896720" y="4958834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2">
                        <a:lumMod val="75000"/>
                      </a:schemeClr>
                    </a:solidFill>
                    <a:highlight>
                      <a:srgbClr val="FFFF00"/>
                    </a:highlight>
                  </a:rPr>
                  <a:t>X0</a:t>
                </a:r>
                <a:endParaRPr lang="zh-CN" altLang="en-US" b="1">
                  <a:solidFill>
                    <a:schemeClr val="accent2">
                      <a:lumMod val="75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039" name="文本框 1038">
                <a:extLst>
                  <a:ext uri="{FF2B5EF4-FFF2-40B4-BE49-F238E27FC236}">
                    <a16:creationId xmlns:a16="http://schemas.microsoft.com/office/drawing/2014/main" id="{6413ABC8-DCF0-C6DD-CEC5-7E14B94E6CC7}"/>
                  </a:ext>
                </a:extLst>
              </p:cNvPr>
              <p:cNvSpPr txBox="1"/>
              <p:nvPr/>
            </p:nvSpPr>
            <p:spPr>
              <a:xfrm>
                <a:off x="6548208" y="4497578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2">
                        <a:lumMod val="75000"/>
                      </a:schemeClr>
                    </a:solidFill>
                    <a:highlight>
                      <a:srgbClr val="FFFF00"/>
                    </a:highlight>
                  </a:rPr>
                  <a:t>Y0</a:t>
                </a:r>
                <a:endParaRPr lang="zh-CN" altLang="en-US" b="1">
                  <a:solidFill>
                    <a:schemeClr val="accent2">
                      <a:lumMod val="75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040" name="文本框 1039">
                <a:extLst>
                  <a:ext uri="{FF2B5EF4-FFF2-40B4-BE49-F238E27FC236}">
                    <a16:creationId xmlns:a16="http://schemas.microsoft.com/office/drawing/2014/main" id="{B508E827-26FD-2011-371A-D84EA8F6CFA0}"/>
                  </a:ext>
                </a:extLst>
              </p:cNvPr>
              <p:cNvSpPr txBox="1"/>
              <p:nvPr/>
            </p:nvSpPr>
            <p:spPr>
              <a:xfrm>
                <a:off x="6140183" y="4323895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2">
                        <a:lumMod val="75000"/>
                      </a:schemeClr>
                    </a:solidFill>
                    <a:highlight>
                      <a:srgbClr val="FFFF00"/>
                    </a:highlight>
                  </a:rPr>
                  <a:t>Z0</a:t>
                </a:r>
                <a:endParaRPr lang="zh-CN" altLang="en-US" b="1">
                  <a:solidFill>
                    <a:schemeClr val="accent2">
                      <a:lumMod val="75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41" name="椭圆 1040">
              <a:extLst>
                <a:ext uri="{FF2B5EF4-FFF2-40B4-BE49-F238E27FC236}">
                  <a16:creationId xmlns:a16="http://schemas.microsoft.com/office/drawing/2014/main" id="{3BB22C2E-130B-8370-8706-6061D528AD1E}"/>
                </a:ext>
              </a:extLst>
            </p:cNvPr>
            <p:cNvSpPr/>
            <p:nvPr/>
          </p:nvSpPr>
          <p:spPr>
            <a:xfrm>
              <a:off x="4728483" y="1172650"/>
              <a:ext cx="184969" cy="2177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3" name="直接箭头连接符 1042">
              <a:extLst>
                <a:ext uri="{FF2B5EF4-FFF2-40B4-BE49-F238E27FC236}">
                  <a16:creationId xmlns:a16="http://schemas.microsoft.com/office/drawing/2014/main" id="{FBAF69E2-EAF9-3055-9F6E-5E7F6D015D5B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flipV="1">
              <a:off x="4603222" y="1315574"/>
              <a:ext cx="191007" cy="1077499"/>
            </a:xfrm>
            <a:prstGeom prst="straightConnector1">
              <a:avLst/>
            </a:prstGeom>
            <a:ln w="158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6620110-B1D8-7E01-E975-0133C37028D1}"/>
              </a:ext>
            </a:extLst>
          </p:cNvPr>
          <p:cNvSpPr txBox="1"/>
          <p:nvPr/>
        </p:nvSpPr>
        <p:spPr>
          <a:xfrm>
            <a:off x="6278937" y="1448195"/>
            <a:ext cx="45310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altLang="zh-CN" b="1">
                <a:latin typeface="Times New Roman"/>
                <a:ea typeface="等线"/>
                <a:cs typeface="Times New Roman"/>
              </a:rPr>
              <a:t>MDH  for Real Robot</a:t>
            </a:r>
            <a:endParaRPr lang="zh-CN" altLang="en-US" b="1">
              <a:latin typeface="Times New Roman"/>
              <a:ea typeface="等线"/>
              <a:cs typeface="Times New Roman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EC0571-D758-C2FE-FE05-BE5CFD31100B}"/>
              </a:ext>
            </a:extLst>
          </p:cNvPr>
          <p:cNvSpPr/>
          <p:nvPr/>
        </p:nvSpPr>
        <p:spPr>
          <a:xfrm>
            <a:off x="0" y="0"/>
            <a:ext cx="1454150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Task 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622241-DD9F-851B-A160-F05A2A59D325}"/>
              </a:ext>
            </a:extLst>
          </p:cNvPr>
          <p:cNvSpPr/>
          <p:nvPr/>
        </p:nvSpPr>
        <p:spPr>
          <a:xfrm>
            <a:off x="0" y="0"/>
            <a:ext cx="2330450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Task 1 :MDH Table 2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7" name="图片 6" descr="徽标, 图标&#10;&#10;描述已自动生成">
            <a:extLst>
              <a:ext uri="{FF2B5EF4-FFF2-40B4-BE49-F238E27FC236}">
                <a16:creationId xmlns:a16="http://schemas.microsoft.com/office/drawing/2014/main" id="{A1CAC07F-3A9B-E782-D136-54DDB723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图标&#10;&#10;描述已自动生成">
            <a:extLst>
              <a:ext uri="{FF2B5EF4-FFF2-40B4-BE49-F238E27FC236}">
                <a16:creationId xmlns:a16="http://schemas.microsoft.com/office/drawing/2014/main" id="{423812A3-BEC9-EA44-CD28-B152552B4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ED045-5818-FD4F-9501-69DA312E8158}"/>
              </a:ext>
            </a:extLst>
          </p:cNvPr>
          <p:cNvSpPr txBox="1"/>
          <p:nvPr/>
        </p:nvSpPr>
        <p:spPr>
          <a:xfrm>
            <a:off x="3047011" y="2062088"/>
            <a:ext cx="6097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3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Times New Roman"/>
              </a:rPr>
              <a:t>Task</a:t>
            </a:r>
            <a:r>
              <a:rPr kumimoji="0" lang="en-GB" altLang="zh-CN" sz="38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/>
                <a:ea typeface="等线"/>
                <a:cs typeface="Times New Roman"/>
              </a:rPr>
              <a:t> </a:t>
            </a:r>
            <a:r>
              <a:rPr lang="en-GB" altLang="zh-CN" sz="3800" b="1">
                <a:solidFill>
                  <a:prstClr val="black"/>
                </a:solidFill>
                <a:latin typeface="Times New Roman"/>
                <a:ea typeface="等线"/>
                <a:cs typeface="Times New Roman"/>
              </a:rPr>
              <a:t>2</a:t>
            </a:r>
            <a:r>
              <a:rPr kumimoji="0" lang="en-GB" altLang="zh-CN" sz="54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等线" panose="020F0502020204030204"/>
                <a:ea typeface="等线"/>
                <a:cs typeface="+mn-cs"/>
              </a:rPr>
              <a:t> </a:t>
            </a:r>
            <a:endParaRPr kumimoji="0" lang="en-GB" altLang="zh-CN" sz="54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Times New Roman"/>
              </a:rPr>
              <a:t>Joint</a:t>
            </a:r>
            <a:r>
              <a:rPr kumimoji="0" lang="en-GB" altLang="zh-CN" sz="5400" b="1" i="0" u="none" strike="noStrike" kern="120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等线" panose="020F0502020204030204"/>
                <a:ea typeface="等线"/>
                <a:cs typeface="+mn-cs"/>
              </a:rPr>
              <a:t> </a:t>
            </a:r>
            <a:r>
              <a:rPr kumimoji="0" lang="en-GB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Times New Roman"/>
              </a:rPr>
              <a:t>Space Control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等线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651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951F7E94-B5B7-1876-DEB6-456B6DC9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44" y="862673"/>
            <a:ext cx="3286162" cy="7531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4C7225-C6D2-70CA-E83B-C79E1F642B01}"/>
              </a:ext>
            </a:extLst>
          </p:cNvPr>
          <p:cNvSpPr/>
          <p:nvPr/>
        </p:nvSpPr>
        <p:spPr>
          <a:xfrm>
            <a:off x="-311" y="0"/>
            <a:ext cx="2055586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Task 2: Model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996076-32FA-262C-F137-5701BF84F653}"/>
              </a:ext>
            </a:extLst>
          </p:cNvPr>
          <p:cNvSpPr txBox="1"/>
          <p:nvPr/>
        </p:nvSpPr>
        <p:spPr>
          <a:xfrm>
            <a:off x="66519" y="808608"/>
            <a:ext cx="191461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altLang="zh-CN" sz="1800" b="0" i="0" dirty="0" err="1">
                <a:effectLst/>
                <a:latin typeface="Times New Roman"/>
                <a:ea typeface="等线"/>
                <a:cs typeface="Times New Roman"/>
              </a:rPr>
              <a:t>Initial</a:t>
            </a:r>
            <a:r>
              <a:rPr lang="it-IT" altLang="zh-CN" sz="1800" b="0" i="0" dirty="0">
                <a:effectLst/>
                <a:latin typeface="Times New Roman"/>
                <a:ea typeface="等线"/>
                <a:cs typeface="Times New Roman"/>
              </a:rPr>
              <a:t> Pose</a:t>
            </a:r>
          </a:p>
          <a:p>
            <a:r>
              <a:rPr lang="it-IT" altLang="zh-CN" sz="1800" b="0" i="0" dirty="0">
                <a:effectLst/>
                <a:latin typeface="Times New Roman"/>
                <a:ea typeface="等线"/>
                <a:cs typeface="Times New Roman"/>
              </a:rPr>
              <a:t>Intermediate Pose</a:t>
            </a:r>
          </a:p>
          <a:p>
            <a:r>
              <a:rPr lang="it-IT" altLang="zh-CN" sz="1800" b="0" i="0" dirty="0" err="1">
                <a:effectLst/>
                <a:latin typeface="Times New Roman"/>
                <a:ea typeface="等线"/>
                <a:cs typeface="Times New Roman"/>
              </a:rPr>
              <a:t>Final</a:t>
            </a:r>
            <a:r>
              <a:rPr lang="it-IT" altLang="zh-CN" sz="1800" b="0" i="0" dirty="0">
                <a:effectLst/>
                <a:latin typeface="Times New Roman"/>
                <a:ea typeface="等线"/>
                <a:cs typeface="Times New Roman"/>
              </a:rPr>
              <a:t> Pose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AB0B16-E286-6150-61E9-65BD5ADD4359}"/>
              </a:ext>
            </a:extLst>
          </p:cNvPr>
          <p:cNvSpPr txBox="1"/>
          <p:nvPr/>
        </p:nvSpPr>
        <p:spPr>
          <a:xfrm>
            <a:off x="1817708" y="1350184"/>
            <a:ext cx="197210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altLang="zh-CN" sz="1600">
                <a:latin typeface="Times New Roman"/>
                <a:ea typeface="等线"/>
                <a:cs typeface="Times New Roman"/>
              </a:rPr>
              <a:t>Path 2 </a:t>
            </a:r>
            <a:endParaRPr lang="zh-CN" altLang="en-US" sz="1600">
              <a:latin typeface="Times New Roman" panose="02020603050405020304" pitchFamily="18" charset="0"/>
              <a:ea typeface="等线"/>
              <a:cs typeface="Times New Roman" panose="02020603050405020304" pitchFamily="18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75ACE366-FCDC-CE9E-F126-DB7994AC8BF1}"/>
              </a:ext>
            </a:extLst>
          </p:cNvPr>
          <p:cNvSpPr/>
          <p:nvPr/>
        </p:nvSpPr>
        <p:spPr>
          <a:xfrm>
            <a:off x="4936916" y="1069689"/>
            <a:ext cx="465678" cy="3345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9C2ECFB-B0A2-AE95-C442-0DC5516DE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878035"/>
              </p:ext>
            </p:extLst>
          </p:nvPr>
        </p:nvGraphicFramePr>
        <p:xfrm>
          <a:off x="8789697" y="2395153"/>
          <a:ext cx="327285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079">
                  <a:extLst>
                    <a:ext uri="{9D8B030D-6E8A-4147-A177-3AD203B41FA5}">
                      <a16:colId xmlns:a16="http://schemas.microsoft.com/office/drawing/2014/main" val="1598608973"/>
                    </a:ext>
                  </a:extLst>
                </a:gridCol>
                <a:gridCol w="769257">
                  <a:extLst>
                    <a:ext uri="{9D8B030D-6E8A-4147-A177-3AD203B41FA5}">
                      <a16:colId xmlns:a16="http://schemas.microsoft.com/office/drawing/2014/main" val="1669005703"/>
                    </a:ext>
                  </a:extLst>
                </a:gridCol>
                <a:gridCol w="740518">
                  <a:extLst>
                    <a:ext uri="{9D8B030D-6E8A-4147-A177-3AD203B41FA5}">
                      <a16:colId xmlns:a16="http://schemas.microsoft.com/office/drawing/2014/main" val="1262286174"/>
                    </a:ext>
                  </a:extLst>
                </a:gridCol>
                <a:gridCol w="1051997">
                  <a:extLst>
                    <a:ext uri="{9D8B030D-6E8A-4147-A177-3AD203B41FA5}">
                      <a16:colId xmlns:a16="http://schemas.microsoft.com/office/drawing/2014/main" val="250934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limit (</a:t>
                      </a:r>
                      <a:r>
                        <a:rPr lang="en-GB" altLang="zh-C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lang="en-GB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Velocity limit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altLang="zh-C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lang="en-GB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60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-35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23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30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-180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802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76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-360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55519"/>
                  </a:ext>
                </a:extLst>
              </a:tr>
            </a:tbl>
          </a:graphicData>
        </a:graphic>
      </p:graphicFrame>
      <p:pic>
        <p:nvPicPr>
          <p:cNvPr id="23" name="图片 22" descr="图表, 折线图&#10;&#10;描述已自动生成">
            <a:extLst>
              <a:ext uri="{FF2B5EF4-FFF2-40B4-BE49-F238E27FC236}">
                <a16:creationId xmlns:a16="http://schemas.microsoft.com/office/drawing/2014/main" id="{13465861-10EF-A09C-332A-9AA225013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2" y="1964546"/>
            <a:ext cx="8000243" cy="4259505"/>
          </a:xfrm>
          <a:prstGeom prst="rect">
            <a:avLst/>
          </a:prstGeom>
        </p:spPr>
      </p:pic>
      <p:pic>
        <p:nvPicPr>
          <p:cNvPr id="4" name="图片 3" descr="徽标, 图标&#10;&#10;描述已自动生成">
            <a:extLst>
              <a:ext uri="{FF2B5EF4-FFF2-40B4-BE49-F238E27FC236}">
                <a16:creationId xmlns:a16="http://schemas.microsoft.com/office/drawing/2014/main" id="{9017AA7A-040D-8822-3132-C56123827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F0A3BF-32E7-3F89-2DF7-A43FA4369E3B}"/>
              </a:ext>
            </a:extLst>
          </p:cNvPr>
          <p:cNvSpPr txBox="1"/>
          <p:nvPr/>
        </p:nvSpPr>
        <p:spPr>
          <a:xfrm>
            <a:off x="2588470" y="624889"/>
            <a:ext cx="31380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altLang="zh-CN" b="0" i="0">
                <a:solidFill>
                  <a:srgbClr val="374151"/>
                </a:solidFill>
                <a:effectLst/>
                <a:latin typeface="Times New Roman"/>
                <a:ea typeface="等线"/>
                <a:cs typeface="Times New Roman"/>
              </a:rPr>
              <a:t>Quintic Polynomial</a:t>
            </a:r>
            <a:endParaRPr lang="zh-CN" altLang="en-US">
              <a:latin typeface="Times New Roman"/>
              <a:ea typeface="等线"/>
              <a:cs typeface="Times New Roman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18FEF5-F4FC-F8C0-6989-E3531129B41D}"/>
              </a:ext>
            </a:extLst>
          </p:cNvPr>
          <p:cNvSpPr txBox="1"/>
          <p:nvPr/>
        </p:nvSpPr>
        <p:spPr>
          <a:xfrm>
            <a:off x="93232" y="356382"/>
            <a:ext cx="20526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altLang="zh-CN" b="1" u="sng">
                <a:latin typeface="Times New Roman"/>
                <a:ea typeface="等线"/>
                <a:cs typeface="Times New Roman"/>
              </a:rPr>
              <a:t>P</a:t>
            </a:r>
            <a:r>
              <a:rPr lang="en-US" altLang="zh-CN" b="1" u="sng" err="1">
                <a:latin typeface="Times New Roman"/>
                <a:ea typeface="等线"/>
                <a:cs typeface="Times New Roman"/>
              </a:rPr>
              <a:t>ath</a:t>
            </a:r>
            <a:r>
              <a:rPr lang="en-US" altLang="zh-CN" b="1" u="sng">
                <a:latin typeface="Times New Roman"/>
                <a:ea typeface="等线"/>
                <a:cs typeface="Times New Roman"/>
              </a:rPr>
              <a:t> Planning</a:t>
            </a:r>
            <a:endParaRPr lang="zh-CN" altLang="en-US" b="1" u="sng">
              <a:latin typeface="Times New Roman"/>
              <a:ea typeface="等线"/>
              <a:cs typeface="Times New Roman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20AF24-F880-FBB1-51DD-E1A0F988AFB5}"/>
              </a:ext>
            </a:extLst>
          </p:cNvPr>
          <p:cNvSpPr txBox="1"/>
          <p:nvPr/>
        </p:nvSpPr>
        <p:spPr>
          <a:xfrm>
            <a:off x="96552" y="1796995"/>
            <a:ext cx="20526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 u="sng">
                <a:latin typeface="Times New Roman"/>
                <a:ea typeface="等线"/>
                <a:cs typeface="Times New Roman"/>
              </a:rPr>
              <a:t>Result</a:t>
            </a:r>
            <a:endParaRPr lang="zh-CN" altLang="en-US" b="1" u="sng">
              <a:latin typeface="Times New Roman"/>
              <a:ea typeface="等线"/>
              <a:cs typeface="Times New Roman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26E7EEA-3A50-C8AB-1AAD-375C6ED54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483" y="955233"/>
            <a:ext cx="2242053" cy="527139"/>
          </a:xfrm>
          <a:prstGeom prst="rect">
            <a:avLst/>
          </a:prstGeom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8CBC466C-D225-F720-8A9D-60A476560B74}"/>
              </a:ext>
            </a:extLst>
          </p:cNvPr>
          <p:cNvSpPr/>
          <p:nvPr/>
        </p:nvSpPr>
        <p:spPr>
          <a:xfrm>
            <a:off x="8789697" y="1051512"/>
            <a:ext cx="1199931" cy="3345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5661673-E12C-1DE4-BBE0-B2AA5AE8B193}"/>
              </a:ext>
            </a:extLst>
          </p:cNvPr>
          <p:cNvSpPr txBox="1"/>
          <p:nvPr/>
        </p:nvSpPr>
        <p:spPr>
          <a:xfrm>
            <a:off x="8256400" y="541545"/>
            <a:ext cx="31380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altLang="zh-CN" dirty="0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F</a:t>
            </a:r>
            <a:r>
              <a:rPr lang="en-US" altLang="zh-CN" dirty="0" err="1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orward</a:t>
            </a:r>
            <a:r>
              <a:rPr lang="en-US" altLang="zh-CN" dirty="0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 Kinematics</a:t>
            </a:r>
            <a:endParaRPr lang="zh-CN" altLang="en-US" dirty="0">
              <a:latin typeface="Times New Roman"/>
              <a:ea typeface="等线"/>
              <a:cs typeface="Times New Roman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41B25A3-1787-A7F7-4FD2-50077F7D698E}"/>
              </a:ext>
            </a:extLst>
          </p:cNvPr>
          <p:cNvSpPr txBox="1"/>
          <p:nvPr/>
        </p:nvSpPr>
        <p:spPr>
          <a:xfrm>
            <a:off x="10038060" y="876942"/>
            <a:ext cx="31380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solidFill>
                  <a:srgbClr val="374151"/>
                </a:solidFill>
                <a:latin typeface="Times New Roman"/>
                <a:ea typeface="等线"/>
                <a:cs typeface="Times"/>
              </a:rPr>
              <a:t>End-Effector Position</a:t>
            </a:r>
          </a:p>
          <a:p>
            <a:r>
              <a:rPr lang="en-US" altLang="zh-CN" dirty="0">
                <a:solidFill>
                  <a:srgbClr val="374151"/>
                </a:solidFill>
                <a:latin typeface="Times New Roman"/>
                <a:ea typeface="等线"/>
                <a:cs typeface="Times"/>
              </a:rPr>
              <a:t>In Cartesian Space </a:t>
            </a:r>
            <a:endParaRPr lang="zh-CN" altLang="en-US" dirty="0">
              <a:latin typeface="Times New Roman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B069FEF-D55D-676F-90D7-054CBC16EEE5}"/>
              </a:ext>
            </a:extLst>
          </p:cNvPr>
          <p:cNvSpPr/>
          <p:nvPr/>
        </p:nvSpPr>
        <p:spPr>
          <a:xfrm>
            <a:off x="1886916" y="1078805"/>
            <a:ext cx="664116" cy="316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5EC5D827-477D-C7E3-BE0F-349351AFC85E}"/>
              </a:ext>
            </a:extLst>
          </p:cNvPr>
          <p:cNvSpPr/>
          <p:nvPr/>
        </p:nvSpPr>
        <p:spPr>
          <a:xfrm rot="5400000">
            <a:off x="6586606" y="1751172"/>
            <a:ext cx="490059" cy="3345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EE6A8C7-8068-B6CE-B102-0BB320938838}"/>
              </a:ext>
            </a:extLst>
          </p:cNvPr>
          <p:cNvSpPr txBox="1"/>
          <p:nvPr/>
        </p:nvSpPr>
        <p:spPr>
          <a:xfrm>
            <a:off x="8831169" y="2025821"/>
            <a:ext cx="31380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Guarantee Joint Limits</a:t>
            </a:r>
            <a:endParaRPr lang="zh-CN" altLang="en-US">
              <a:latin typeface="Times New Roman"/>
              <a:ea typeface="等线"/>
              <a:cs typeface="Times New Roman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DE2618-1645-1FCB-0053-DB5913FB1A4C}"/>
              </a:ext>
            </a:extLst>
          </p:cNvPr>
          <p:cNvSpPr txBox="1"/>
          <p:nvPr/>
        </p:nvSpPr>
        <p:spPr>
          <a:xfrm>
            <a:off x="1789662" y="762372"/>
            <a:ext cx="197210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altLang="zh-CN" sz="1600">
                <a:latin typeface="Times New Roman"/>
                <a:ea typeface="等线"/>
                <a:cs typeface="Times New Roman"/>
              </a:rPr>
              <a:t>Path 1 </a:t>
            </a:r>
            <a:endParaRPr lang="zh-CN" altLang="en-US" sz="1600">
              <a:latin typeface="Times New Roman" panose="02020603050405020304" pitchFamily="18" charset="0"/>
              <a:ea typeface="等线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8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54C7225-C6D2-70CA-E83B-C79E1F642B01}"/>
              </a:ext>
            </a:extLst>
          </p:cNvPr>
          <p:cNvSpPr/>
          <p:nvPr/>
        </p:nvSpPr>
        <p:spPr>
          <a:xfrm>
            <a:off x="-1362" y="0"/>
            <a:ext cx="2142671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Task 2: Validation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F901731E-F3C1-16A2-350C-FBB06656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0" y="3533979"/>
            <a:ext cx="4699996" cy="2989943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549324F-9E00-A10D-E342-02B6E51C64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0" y="621227"/>
            <a:ext cx="4586067" cy="2807773"/>
          </a:xfrm>
          <a:prstGeom prst="rect">
            <a:avLst/>
          </a:prstGeom>
        </p:spPr>
      </p:pic>
      <p:pic>
        <p:nvPicPr>
          <p:cNvPr id="4" name="Task2">
            <a:hlinkClick r:id="" action="ppaction://media"/>
            <a:extLst>
              <a:ext uri="{FF2B5EF4-FFF2-40B4-BE49-F238E27FC236}">
                <a16:creationId xmlns:a16="http://schemas.microsoft.com/office/drawing/2014/main" id="{46A9FFA1-30DE-74C8-8620-63DDDB853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13993" y="372237"/>
            <a:ext cx="3758890" cy="28191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80BEEE-0DED-0F8B-3809-F30CE85C63CF}"/>
              </a:ext>
            </a:extLst>
          </p:cNvPr>
          <p:cNvSpPr txBox="1"/>
          <p:nvPr/>
        </p:nvSpPr>
        <p:spPr>
          <a:xfrm>
            <a:off x="175846" y="464234"/>
            <a:ext cx="28975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 u="sng">
                <a:latin typeface="Times New Roman"/>
                <a:ea typeface="等线"/>
                <a:cs typeface="Times New Roman"/>
              </a:rPr>
              <a:t>Trajectory Validation</a:t>
            </a:r>
            <a:endParaRPr lang="zh-CN" altLang="en-US" b="1" u="sng">
              <a:latin typeface="Times New Roman"/>
              <a:ea typeface="等线"/>
              <a:cs typeface="Times New Roman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DBF88-BFDB-52F7-9219-AE64552F0DE0}"/>
              </a:ext>
            </a:extLst>
          </p:cNvPr>
          <p:cNvSpPr txBox="1"/>
          <p:nvPr/>
        </p:nvSpPr>
        <p:spPr>
          <a:xfrm>
            <a:off x="604217" y="1840447"/>
            <a:ext cx="12027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>
                <a:latin typeface="Times New Roman"/>
                <a:ea typeface="等线"/>
                <a:cs typeface="Times New Roman"/>
              </a:rPr>
              <a:t>In</a:t>
            </a:r>
            <a:r>
              <a:rPr lang="en-US" altLang="zh-CN">
                <a:latin typeface="Times New Roman"/>
                <a:ea typeface="等线"/>
                <a:cs typeface="Times New Roman"/>
              </a:rPr>
              <a:t> </a:t>
            </a:r>
            <a:r>
              <a:rPr lang="en-US" altLang="zh-CN" b="1">
                <a:latin typeface="Times New Roman"/>
                <a:ea typeface="等线"/>
                <a:cs typeface="Times New Roman"/>
              </a:rPr>
              <a:t>Matlab</a:t>
            </a:r>
            <a:endParaRPr lang="zh-CN" altLang="en-US" b="1">
              <a:latin typeface="Times New Roman"/>
              <a:ea typeface="等线"/>
              <a:cs typeface="Times New Roman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A6B22E-4ECC-6B1B-76CC-D63BE18795A6}"/>
              </a:ext>
            </a:extLst>
          </p:cNvPr>
          <p:cNvSpPr txBox="1"/>
          <p:nvPr/>
        </p:nvSpPr>
        <p:spPr>
          <a:xfrm>
            <a:off x="519117" y="4734463"/>
            <a:ext cx="13729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>
                <a:latin typeface="Times New Roman"/>
                <a:ea typeface="等线"/>
                <a:cs typeface="Times New Roman"/>
              </a:rPr>
              <a:t>In</a:t>
            </a:r>
            <a:r>
              <a:rPr lang="en-US" altLang="zh-CN">
                <a:latin typeface="Times New Roman"/>
                <a:ea typeface="等线"/>
                <a:cs typeface="Times New Roman"/>
              </a:rPr>
              <a:t> </a:t>
            </a:r>
            <a:r>
              <a:rPr lang="en-US" altLang="zh-CN" b="1">
                <a:latin typeface="Times New Roman"/>
                <a:ea typeface="+mn-lt"/>
                <a:cs typeface="+mn-lt"/>
              </a:rPr>
              <a:t>Coppelia</a:t>
            </a:r>
            <a:endParaRPr lang="zh-CN" altLang="en-US" b="1">
              <a:latin typeface="Times New Roman"/>
              <a:cs typeface="Times New Roman"/>
            </a:endParaRPr>
          </a:p>
        </p:txBody>
      </p:sp>
      <p:pic>
        <p:nvPicPr>
          <p:cNvPr id="11" name="图片 10" descr="徽标, 图标&#10;&#10;描述已自动生成">
            <a:extLst>
              <a:ext uri="{FF2B5EF4-FFF2-40B4-BE49-F238E27FC236}">
                <a16:creationId xmlns:a16="http://schemas.microsoft.com/office/drawing/2014/main" id="{D04F4736-56BB-4842-52F1-E4AB87144D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pic>
        <p:nvPicPr>
          <p:cNvPr id="5" name="task2" descr="task2">
            <a:hlinkClick r:id="" action="ppaction://media"/>
            <a:extLst>
              <a:ext uri="{FF2B5EF4-FFF2-40B4-BE49-F238E27FC236}">
                <a16:creationId xmlns:a16="http://schemas.microsoft.com/office/drawing/2014/main" id="{B273ACBC-98AF-4B4E-A109-433EFDBE7D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39983" b="16512"/>
          <a:stretch/>
        </p:blipFill>
        <p:spPr>
          <a:xfrm>
            <a:off x="8240233" y="3738795"/>
            <a:ext cx="3432651" cy="25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D2B0912-E455-B18C-224F-FA68251B0E71}"/>
              </a:ext>
            </a:extLst>
          </p:cNvPr>
          <p:cNvSpPr/>
          <p:nvPr/>
        </p:nvSpPr>
        <p:spPr>
          <a:xfrm>
            <a:off x="1989673" y="2029763"/>
            <a:ext cx="8212653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altLang="zh-CN" sz="3800" b="1" dirty="0">
                <a:latin typeface="Times New Roman"/>
                <a:ea typeface="等线"/>
                <a:cs typeface="Times New Roman"/>
              </a:rPr>
              <a:t>Task</a:t>
            </a:r>
            <a:r>
              <a:rPr lang="en-GB" altLang="zh-CN" sz="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/>
                <a:ea typeface="等线"/>
                <a:cs typeface="Times New Roman"/>
              </a:rPr>
              <a:t> </a:t>
            </a:r>
            <a:r>
              <a:rPr lang="en-GB" altLang="zh-CN" sz="3800" b="1" dirty="0">
                <a:latin typeface="Times New Roman"/>
                <a:ea typeface="等线"/>
                <a:cs typeface="Times New Roman"/>
              </a:rPr>
              <a:t>3</a:t>
            </a:r>
            <a:r>
              <a:rPr lang="en-GB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等线"/>
              </a:rPr>
              <a:t> </a:t>
            </a:r>
            <a:endParaRPr lang="en-GB" altLang="zh-C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GB" altLang="zh-CN" sz="3600" b="1" dirty="0">
                <a:latin typeface="Times New Roman"/>
                <a:ea typeface="等线"/>
                <a:cs typeface="Times New Roman"/>
              </a:rPr>
              <a:t>Cartesian</a:t>
            </a:r>
            <a:r>
              <a:rPr lang="en-GB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等线"/>
              </a:rPr>
              <a:t> </a:t>
            </a:r>
            <a:r>
              <a:rPr lang="en-GB" altLang="zh-CN" sz="3600" b="1" dirty="0">
                <a:latin typeface="Times New Roman"/>
                <a:ea typeface="等线"/>
                <a:cs typeface="Times New Roman"/>
              </a:rPr>
              <a:t>Space Control</a:t>
            </a:r>
            <a:endParaRPr lang="zh-CN" altLang="en-US" sz="3600" b="1" dirty="0">
              <a:latin typeface="Times New Roman"/>
              <a:ea typeface="等线"/>
              <a:cs typeface="Times New Roman"/>
            </a:endParaRPr>
          </a:p>
        </p:txBody>
      </p:sp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9C259B49-8DF1-817B-77DC-AEE17E8C7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BCD2711-AA7F-BDD3-00A8-B4BBD5D82318}"/>
              </a:ext>
            </a:extLst>
          </p:cNvPr>
          <p:cNvSpPr/>
          <p:nvPr/>
        </p:nvSpPr>
        <p:spPr>
          <a:xfrm>
            <a:off x="3175" y="0"/>
            <a:ext cx="1454150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Task 3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8974A2-1CBB-7DF1-5A91-A32579E12C9D}"/>
              </a:ext>
            </a:extLst>
          </p:cNvPr>
          <p:cNvSpPr txBox="1"/>
          <p:nvPr/>
        </p:nvSpPr>
        <p:spPr>
          <a:xfrm>
            <a:off x="25517" y="290552"/>
            <a:ext cx="205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u="sng"/>
              <a:t>P</a:t>
            </a:r>
            <a:r>
              <a:rPr lang="en-US" altLang="zh-CN" b="1" u="sng" err="1"/>
              <a:t>ath</a:t>
            </a:r>
            <a:r>
              <a:rPr lang="en-US" altLang="zh-CN" b="1" u="sng"/>
              <a:t> Planning</a:t>
            </a:r>
            <a:endParaRPr lang="zh-CN" altLang="en-US" b="1" u="sng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865550-6EBC-340C-E04F-E51DC160549E}"/>
              </a:ext>
            </a:extLst>
          </p:cNvPr>
          <p:cNvSpPr txBox="1"/>
          <p:nvPr/>
        </p:nvSpPr>
        <p:spPr>
          <a:xfrm>
            <a:off x="741388" y="567455"/>
            <a:ext cx="191461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altLang="zh-CN">
                <a:latin typeface="Times New Roman"/>
                <a:ea typeface="等线"/>
                <a:cs typeface="Times New Roman"/>
              </a:rPr>
              <a:t>InitialPose</a:t>
            </a:r>
            <a:endParaRPr lang="it-IT" altLang="zh-CN" sz="1800" b="0" i="0">
              <a:effectLst/>
              <a:latin typeface="Times New Roman"/>
              <a:ea typeface="等线"/>
              <a:cs typeface="Times New Roman"/>
            </a:endParaRPr>
          </a:p>
          <a:p>
            <a:r>
              <a:rPr lang="it-IT" altLang="zh-CN" sz="1800" b="0" i="0" err="1">
                <a:effectLst/>
                <a:latin typeface="Times New Roman"/>
                <a:ea typeface="等线"/>
                <a:cs typeface="Times New Roman"/>
              </a:rPr>
              <a:t>IntermediatePose</a:t>
            </a:r>
            <a:endParaRPr lang="it-IT" altLang="zh-CN" sz="1800" b="0" i="0">
              <a:effectLst/>
              <a:latin typeface="Times New Roman"/>
              <a:ea typeface="等线"/>
              <a:cs typeface="Times New Roman"/>
            </a:endParaRPr>
          </a:p>
          <a:p>
            <a:r>
              <a:rPr lang="it-IT" altLang="zh-CN" sz="1800" b="0" i="0" err="1">
                <a:effectLst/>
                <a:latin typeface="Times New Roman"/>
                <a:ea typeface="等线"/>
                <a:cs typeface="Times New Roman"/>
              </a:rPr>
              <a:t>FinalPose</a:t>
            </a:r>
            <a:endParaRPr lang="it-IT" altLang="zh-CN" sz="1800" b="0" i="0">
              <a:effectLst/>
              <a:latin typeface="Times New Roman"/>
              <a:ea typeface="等线"/>
              <a:cs typeface="Times New Roman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2E560383-B70A-A8D4-B7AC-0E7736AC6317}"/>
              </a:ext>
            </a:extLst>
          </p:cNvPr>
          <p:cNvSpPr/>
          <p:nvPr/>
        </p:nvSpPr>
        <p:spPr>
          <a:xfrm>
            <a:off x="2615993" y="870946"/>
            <a:ext cx="1375035" cy="316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245A18-4374-70AB-D3CB-CA6EFC6E0A3B}"/>
              </a:ext>
            </a:extLst>
          </p:cNvPr>
          <p:cNvSpPr txBox="1"/>
          <p:nvPr/>
        </p:nvSpPr>
        <p:spPr>
          <a:xfrm>
            <a:off x="2606955" y="596141"/>
            <a:ext cx="16249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Straight line</a:t>
            </a:r>
            <a:endParaRPr lang="zh-CN" altLang="en-US" dirty="0">
              <a:solidFill>
                <a:srgbClr val="374151"/>
              </a:solidFill>
              <a:latin typeface="Times New Roman"/>
              <a:ea typeface="等线"/>
              <a:cs typeface="Times New Roman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A23402-648F-CEFF-062E-FCE2617A386F}"/>
              </a:ext>
            </a:extLst>
          </p:cNvPr>
          <p:cNvSpPr txBox="1"/>
          <p:nvPr/>
        </p:nvSpPr>
        <p:spPr>
          <a:xfrm>
            <a:off x="4031033" y="724705"/>
            <a:ext cx="19011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Path Planning in </a:t>
            </a:r>
          </a:p>
          <a:p>
            <a:r>
              <a:rPr lang="en-US" altLang="zh-CN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Cartesian Space</a:t>
            </a:r>
            <a:r>
              <a:rPr lang="en-US" altLang="zh-CN">
                <a:solidFill>
                  <a:srgbClr val="374151"/>
                </a:solidFill>
                <a:latin typeface="Söhne"/>
                <a:ea typeface="等线"/>
              </a:rPr>
              <a:t> </a:t>
            </a:r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6A725900-200F-14F0-DCB0-B323E652E9A5}"/>
              </a:ext>
            </a:extLst>
          </p:cNvPr>
          <p:cNvSpPr/>
          <p:nvPr/>
        </p:nvSpPr>
        <p:spPr>
          <a:xfrm>
            <a:off x="5775010" y="870946"/>
            <a:ext cx="2185026" cy="316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F6FBE3-84B0-AC79-BF46-CC9FCAE98B28}"/>
              </a:ext>
            </a:extLst>
          </p:cNvPr>
          <p:cNvSpPr txBox="1"/>
          <p:nvPr/>
        </p:nvSpPr>
        <p:spPr>
          <a:xfrm>
            <a:off x="5840123" y="572748"/>
            <a:ext cx="31380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altLang="zh-CN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Inverse</a:t>
            </a:r>
            <a:r>
              <a:rPr lang="en-US" altLang="zh-CN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 Kinematics</a:t>
            </a:r>
            <a:endParaRPr lang="zh-CN" altLang="en-US">
              <a:latin typeface="Times New Roman"/>
              <a:ea typeface="等线"/>
              <a:cs typeface="Times New Roman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DE544E6-D40A-3870-F6F1-37BA5DAB84A6}"/>
              </a:ext>
            </a:extLst>
          </p:cNvPr>
          <p:cNvSpPr txBox="1"/>
          <p:nvPr/>
        </p:nvSpPr>
        <p:spPr>
          <a:xfrm>
            <a:off x="5863551" y="1122621"/>
            <a:ext cx="222711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Jacobian, Joint limits</a:t>
            </a:r>
          </a:p>
          <a:p>
            <a:r>
              <a:rPr lang="en-US" altLang="zh-CN" sz="1400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Newton Iteration</a:t>
            </a:r>
            <a:endParaRPr lang="zh-CN" altLang="en-US" sz="1400">
              <a:latin typeface="Times New Roman"/>
              <a:ea typeface="等线"/>
              <a:cs typeface="Times New Roman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4ED835B-15D1-2F55-CD55-B8F63204A0DF}"/>
              </a:ext>
            </a:extLst>
          </p:cNvPr>
          <p:cNvSpPr txBox="1"/>
          <p:nvPr/>
        </p:nvSpPr>
        <p:spPr>
          <a:xfrm>
            <a:off x="8025149" y="844454"/>
            <a:ext cx="19146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Joints Pose</a:t>
            </a:r>
            <a:endParaRPr lang="zh-CN" altLang="en-US">
              <a:latin typeface="Times New Roman"/>
              <a:ea typeface="等线"/>
              <a:cs typeface="Times New Rom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2639EFE-333C-7C3A-4BD5-A1182A9B9541}"/>
              </a:ext>
            </a:extLst>
          </p:cNvPr>
          <p:cNvSpPr/>
          <p:nvPr/>
        </p:nvSpPr>
        <p:spPr>
          <a:xfrm>
            <a:off x="9261979" y="889696"/>
            <a:ext cx="1539298" cy="316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40A9E87-7B41-3F7B-CF03-F6780E418B06}"/>
              </a:ext>
            </a:extLst>
          </p:cNvPr>
          <p:cNvSpPr txBox="1"/>
          <p:nvPr/>
        </p:nvSpPr>
        <p:spPr>
          <a:xfrm>
            <a:off x="9157601" y="572748"/>
            <a:ext cx="243878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Joint Movement</a:t>
            </a:r>
            <a:endParaRPr lang="zh-CN" altLang="en-US">
              <a:latin typeface="Times New Roman"/>
              <a:ea typeface="等线"/>
              <a:cs typeface="Times New Roman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CEE81B8-7B78-D479-FA0A-13EBD913534C}"/>
              </a:ext>
            </a:extLst>
          </p:cNvPr>
          <p:cNvSpPr txBox="1"/>
          <p:nvPr/>
        </p:nvSpPr>
        <p:spPr>
          <a:xfrm>
            <a:off x="10850897" y="864569"/>
            <a:ext cx="243878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Trajectory</a:t>
            </a:r>
            <a:endParaRPr lang="zh-CN" altLang="en-US">
              <a:latin typeface="Times New Roman"/>
              <a:ea typeface="等线"/>
              <a:cs typeface="Times New Roman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5FD80CA-3491-0BF8-B0F6-C708EC335FC2}"/>
              </a:ext>
            </a:extLst>
          </p:cNvPr>
          <p:cNvSpPr/>
          <p:nvPr/>
        </p:nvSpPr>
        <p:spPr>
          <a:xfrm>
            <a:off x="5903144" y="1384231"/>
            <a:ext cx="1440975" cy="264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1D6DE79-6141-83FD-560D-95862945E21E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3303907" y="1469820"/>
            <a:ext cx="358230" cy="4902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B98F21C-456D-67EF-8775-1C432532E241}"/>
              </a:ext>
            </a:extLst>
          </p:cNvPr>
          <p:cNvGrpSpPr/>
          <p:nvPr/>
        </p:nvGrpSpPr>
        <p:grpSpPr>
          <a:xfrm>
            <a:off x="1213581" y="1709808"/>
            <a:ext cx="10218251" cy="4832499"/>
            <a:chOff x="1213581" y="1709808"/>
            <a:chExt cx="10218251" cy="4832499"/>
          </a:xfrm>
        </p:grpSpPr>
        <p:pic>
          <p:nvPicPr>
            <p:cNvPr id="5" name="图片 4" descr="图表, 折线图&#10;&#10;描述已自动生成">
              <a:extLst>
                <a:ext uri="{FF2B5EF4-FFF2-40B4-BE49-F238E27FC236}">
                  <a16:creationId xmlns:a16="http://schemas.microsoft.com/office/drawing/2014/main" id="{FB450C7E-0CFF-2FB7-3BA6-0CE2D956A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6" t="4299" r="7328" b="4299"/>
            <a:stretch/>
          </p:blipFill>
          <p:spPr>
            <a:xfrm>
              <a:off x="1213581" y="4098688"/>
              <a:ext cx="4039452" cy="2303303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D66427E-0D71-675D-6C38-FE4A450A1375}"/>
                </a:ext>
              </a:extLst>
            </p:cNvPr>
            <p:cNvSpPr txBox="1"/>
            <p:nvPr/>
          </p:nvSpPr>
          <p:spPr>
            <a:xfrm>
              <a:off x="1770570" y="2537287"/>
              <a:ext cx="205263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altLang="zh-CN">
                  <a:latin typeface="Times New Roman"/>
                  <a:ea typeface="等线"/>
                  <a:cs typeface="Times New Roman"/>
                </a:rPr>
                <a:t>Interpolate with different gap</a:t>
              </a:r>
              <a:endParaRPr lang="zh-CN" altLang="en-US">
                <a:latin typeface="Times New Roman"/>
                <a:ea typeface="等线"/>
                <a:cs typeface="Times New Roman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82927B7-CFB0-4079-30F3-D5C506D5832D}"/>
                </a:ext>
              </a:extLst>
            </p:cNvPr>
            <p:cNvSpPr txBox="1"/>
            <p:nvPr/>
          </p:nvSpPr>
          <p:spPr>
            <a:xfrm>
              <a:off x="8913440" y="2506051"/>
              <a:ext cx="205263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altLang="zh-CN">
                  <a:latin typeface="Times New Roman"/>
                  <a:ea typeface="等线"/>
                  <a:cs typeface="Times New Roman"/>
                </a:rPr>
                <a:t>Interpolate with same gap</a:t>
              </a:r>
              <a:endParaRPr lang="zh-CN" altLang="en-US">
                <a:latin typeface="Times New Roman"/>
                <a:ea typeface="等线"/>
                <a:cs typeface="Times New Roman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6DA54-7B6C-EB82-FC9D-7A9DF5CC4BF3}"/>
                </a:ext>
              </a:extLst>
            </p:cNvPr>
            <p:cNvSpPr/>
            <p:nvPr/>
          </p:nvSpPr>
          <p:spPr>
            <a:xfrm>
              <a:off x="2796906" y="4161322"/>
              <a:ext cx="237493" cy="4066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 descr="图表, 折线图&#10;&#10;描述已自动生成">
              <a:extLst>
                <a:ext uri="{FF2B5EF4-FFF2-40B4-BE49-F238E27FC236}">
                  <a16:creationId xmlns:a16="http://schemas.microsoft.com/office/drawing/2014/main" id="{7CCC4DF5-D0D9-CE5A-51FA-5DB4632BB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2" t="2958" r="7481" b="2746"/>
            <a:stretch/>
          </p:blipFill>
          <p:spPr>
            <a:xfrm>
              <a:off x="6883370" y="4156556"/>
              <a:ext cx="4548462" cy="2385751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5BAE602-D22A-7CBA-E329-F7B3FEAAEF5D}"/>
                </a:ext>
              </a:extLst>
            </p:cNvPr>
            <p:cNvSpPr/>
            <p:nvPr/>
          </p:nvSpPr>
          <p:spPr>
            <a:xfrm>
              <a:off x="8887843" y="4265365"/>
              <a:ext cx="243583" cy="4844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图表, 折线图&#10;&#10;描述已自动生成">
              <a:extLst>
                <a:ext uri="{FF2B5EF4-FFF2-40B4-BE49-F238E27FC236}">
                  <a16:creationId xmlns:a16="http://schemas.microsoft.com/office/drawing/2014/main" id="{D86CDA52-6D46-90E0-F936-6B22FA5FA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2" t="1667" r="5363" b="5255"/>
            <a:stretch/>
          </p:blipFill>
          <p:spPr>
            <a:xfrm>
              <a:off x="3666870" y="1709808"/>
              <a:ext cx="4915410" cy="2385751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A01BB8A-316E-5BA6-4DCE-FDD52DC7A1DB}"/>
                </a:ext>
              </a:extLst>
            </p:cNvPr>
            <p:cNvCxnSpPr/>
            <p:nvPr/>
          </p:nvCxnSpPr>
          <p:spPr>
            <a:xfrm>
              <a:off x="6096000" y="2075560"/>
              <a:ext cx="28575" cy="43958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徽标, 图标&#10;&#10;描述已自动生成">
            <a:extLst>
              <a:ext uri="{FF2B5EF4-FFF2-40B4-BE49-F238E27FC236}">
                <a16:creationId xmlns:a16="http://schemas.microsoft.com/office/drawing/2014/main" id="{03CD8544-953A-4370-3124-F1238E6FE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2" y="6323215"/>
            <a:ext cx="1561863" cy="411209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4756F8FD-F36B-FEC6-E3D5-E89ABF30B646}"/>
              </a:ext>
            </a:extLst>
          </p:cNvPr>
          <p:cNvGrpSpPr/>
          <p:nvPr/>
        </p:nvGrpSpPr>
        <p:grpSpPr>
          <a:xfrm>
            <a:off x="7455802" y="1744767"/>
            <a:ext cx="4508500" cy="1368497"/>
            <a:chOff x="7467600" y="1816100"/>
            <a:chExt cx="4508500" cy="1368497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AE7443B-FCBC-A490-6432-570B660B21E5}"/>
                </a:ext>
              </a:extLst>
            </p:cNvPr>
            <p:cNvSpPr/>
            <p:nvPr/>
          </p:nvSpPr>
          <p:spPr>
            <a:xfrm>
              <a:off x="7467600" y="1816100"/>
              <a:ext cx="4368800" cy="116722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C6950F-6980-D95F-1D19-01DAA8EEB34D}"/>
                </a:ext>
              </a:extLst>
            </p:cNvPr>
            <p:cNvSpPr txBox="1"/>
            <p:nvPr/>
          </p:nvSpPr>
          <p:spPr>
            <a:xfrm>
              <a:off x="7607300" y="1953491"/>
              <a:ext cx="4368800" cy="1231106"/>
            </a:xfrm>
            <a:prstGeom prst="rect">
              <a:avLst/>
            </a:prstGeom>
            <a:solidFill>
              <a:srgbClr val="B4D1DD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2000">
                  <a:solidFill>
                    <a:srgbClr val="374151"/>
                  </a:solidFill>
                  <a:latin typeface="Times New Roman"/>
                  <a:ea typeface="等线"/>
                  <a:cs typeface="Times New Roman"/>
                </a:rPr>
                <a:t>Newton Iteration</a:t>
              </a:r>
              <a:r>
                <a:rPr lang="zh-CN" altLang="en-US" sz="2000">
                  <a:solidFill>
                    <a:srgbClr val="374151"/>
                  </a:solidFill>
                  <a:latin typeface="Times New Roman"/>
                  <a:cs typeface="Times New Roman"/>
                </a:rPr>
                <a:t> </a:t>
              </a:r>
              <a:r>
                <a:rPr lang="en-US" altLang="zh-CN" sz="2000">
                  <a:solidFill>
                    <a:srgbClr val="374151"/>
                  </a:solidFill>
                  <a:latin typeface="Times New Roman"/>
                  <a:ea typeface="等线"/>
                  <a:cs typeface="Times New Roman"/>
                </a:rPr>
                <a:t>don’t converge?</a:t>
              </a:r>
            </a:p>
            <a:p>
              <a:r>
                <a:rPr lang="en-US" altLang="zh-CN">
                  <a:solidFill>
                    <a:srgbClr val="374151"/>
                  </a:solidFill>
                  <a:latin typeface="Times New Roman"/>
                  <a:ea typeface="等线"/>
                  <a:cs typeface="Times New Roman"/>
                </a:rPr>
                <a:t>(1) Check for Joint limit;</a:t>
              </a:r>
            </a:p>
            <a:p>
              <a:r>
                <a:rPr lang="en-US" altLang="zh-CN">
                  <a:solidFill>
                    <a:srgbClr val="374151"/>
                  </a:solidFill>
                  <a:latin typeface="Times New Roman"/>
                  <a:ea typeface="等线"/>
                  <a:cs typeface="Times New Roman"/>
                </a:rPr>
                <a:t>(2) Set learning rate=</a:t>
              </a:r>
              <a:r>
                <a:rPr lang="en-US" altLang="zh-CN" sz="1800" b="0" i="0">
                  <a:effectLst/>
                  <a:latin typeface="Times New Roman"/>
                  <a:ea typeface="等线"/>
                  <a:cs typeface="Times New Roman"/>
                </a:rPr>
                <a:t>0.5, avoid </a:t>
              </a:r>
              <a:r>
                <a:rPr lang="en-GB" altLang="zh-CN" b="0" i="0">
                  <a:solidFill>
                    <a:srgbClr val="374151"/>
                  </a:solidFill>
                  <a:effectLst/>
                  <a:latin typeface="Times New Roman"/>
                  <a:ea typeface="等线"/>
                  <a:cs typeface="Times New Roman"/>
                </a:rPr>
                <a:t>oscillation</a:t>
              </a:r>
              <a:endParaRPr lang="en-US" altLang="zh-CN" sz="1800" b="0" i="0">
                <a:effectLst/>
                <a:latin typeface="Times New Roman"/>
                <a:ea typeface="等线"/>
                <a:cs typeface="Times New Roman"/>
              </a:endParaRPr>
            </a:p>
            <a:p>
              <a:endParaRPr lang="zh-CN" altLang="en-US" sz="1800"/>
            </a:p>
          </p:txBody>
        </p:sp>
      </p:grpSp>
      <p:sp>
        <p:nvSpPr>
          <p:cNvPr id="39" name="文本框 23">
            <a:extLst>
              <a:ext uri="{FF2B5EF4-FFF2-40B4-BE49-F238E27FC236}">
                <a16:creationId xmlns:a16="http://schemas.microsoft.com/office/drawing/2014/main" id="{98F64C38-B88C-AD4B-8B75-278644C1A320}"/>
              </a:ext>
            </a:extLst>
          </p:cNvPr>
          <p:cNvSpPr txBox="1"/>
          <p:nvPr/>
        </p:nvSpPr>
        <p:spPr>
          <a:xfrm>
            <a:off x="2601806" y="1145547"/>
            <a:ext cx="14541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solidFill>
                  <a:srgbClr val="374151"/>
                </a:solidFill>
                <a:latin typeface="Times New Roman"/>
                <a:ea typeface="等线"/>
                <a:cs typeface="Times New Roman"/>
              </a:rPr>
              <a:t>Interpolation</a:t>
            </a:r>
            <a:endParaRPr lang="zh-CN" altLang="en-US" dirty="0">
              <a:solidFill>
                <a:srgbClr val="374151"/>
              </a:solidFill>
              <a:latin typeface="Times New Roman"/>
              <a:ea typeface="等线"/>
              <a:cs typeface="Times New Roman"/>
            </a:endParaRPr>
          </a:p>
        </p:txBody>
      </p:sp>
      <p:sp>
        <p:nvSpPr>
          <p:cNvPr id="40" name="矩形 33">
            <a:extLst>
              <a:ext uri="{FF2B5EF4-FFF2-40B4-BE49-F238E27FC236}">
                <a16:creationId xmlns:a16="http://schemas.microsoft.com/office/drawing/2014/main" id="{2B6A38F4-21C8-8B4F-AF0F-C9D18EEE9CBB}"/>
              </a:ext>
            </a:extLst>
          </p:cNvPr>
          <p:cNvSpPr/>
          <p:nvPr/>
        </p:nvSpPr>
        <p:spPr>
          <a:xfrm>
            <a:off x="2636499" y="1129188"/>
            <a:ext cx="1334816" cy="3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2" grpId="0" animBg="1"/>
      <p:bldP spid="23" grpId="0"/>
      <p:bldP spid="25" grpId="0"/>
      <p:bldP spid="26" grpId="0" animBg="1"/>
      <p:bldP spid="27" grpId="0"/>
      <p:bldP spid="28" grpId="0"/>
      <p:bldP spid="29" grpId="0"/>
      <p:bldP spid="30" grpId="0" animBg="1"/>
      <p:bldP spid="32" grpId="0"/>
      <p:bldP spid="33" grpId="0"/>
      <p:bldP spid="35" grpId="0" animBg="1"/>
      <p:bldP spid="39" grpId="0"/>
      <p:bldP spid="4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7EC3F7BB97246821DFA88B775B464" ma:contentTypeVersion="13" ma:contentTypeDescription="Create a new document." ma:contentTypeScope="" ma:versionID="f0106715c0ff0bd00689584b171b843a">
  <xsd:schema xmlns:xsd="http://www.w3.org/2001/XMLSchema" xmlns:xs="http://www.w3.org/2001/XMLSchema" xmlns:p="http://schemas.microsoft.com/office/2006/metadata/properties" xmlns:ns2="4abb51c4-b314-457f-a798-315509108027" xmlns:ns3="d7cf404c-1062-4ee5-ac48-589187faaae5" targetNamespace="http://schemas.microsoft.com/office/2006/metadata/properties" ma:root="true" ma:fieldsID="9303757d321ccffffb0d63795b4a97e6" ns2:_="" ns3:_="">
    <xsd:import namespace="4abb51c4-b314-457f-a798-315509108027"/>
    <xsd:import namespace="d7cf404c-1062-4ee5-ac48-589187faaa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bb51c4-b314-457f-a798-3155091080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f404c-1062-4ee5-ac48-589187faaae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101a3392-8e01-4d67-ba14-8fc609061193}" ma:internalName="TaxCatchAll" ma:showField="CatchAllData" ma:web="d7cf404c-1062-4ee5-ac48-589187faaa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7cf404c-1062-4ee5-ac48-589187faaae5" xsi:nil="true"/>
    <lcf76f155ced4ddcb4097134ff3c332f xmlns="4abb51c4-b314-457f-a798-315509108027">
      <Terms xmlns="http://schemas.microsoft.com/office/infopath/2007/PartnerControls"/>
    </lcf76f155ced4ddcb4097134ff3c332f>
    <SharedWithUsers xmlns="d7cf404c-1062-4ee5-ac48-589187faaae5">
      <UserInfo>
        <DisplayName>YAN, Xinru</DisplayName>
        <AccountId>12</AccountId>
        <AccountType/>
      </UserInfo>
      <UserInfo>
        <DisplayName>Ali, Zakariya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7AF7855-E1E0-4FFF-867E-C62FEE8E4BA4}">
  <ds:schemaRefs>
    <ds:schemaRef ds:uri="4abb51c4-b314-457f-a798-315509108027"/>
    <ds:schemaRef ds:uri="d7cf404c-1062-4ee5-ac48-589187faaa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B44822-91FA-470E-905B-37DD1D9B39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4492B8-FF8F-43AF-B780-A2478C0A64AA}">
  <ds:schemaRefs>
    <ds:schemaRef ds:uri="d7cf404c-1062-4ee5-ac48-589187faaae5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4abb51c4-b314-457f-a798-31550910802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</TotalTime>
  <Words>945</Words>
  <Application>Microsoft Macintosh PowerPoint</Application>
  <PresentationFormat>Widescreen</PresentationFormat>
  <Paragraphs>331</Paragraphs>
  <Slides>22</Slides>
  <Notes>11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Söhne</vt:lpstr>
      <vt:lpstr>Arial</vt:lpstr>
      <vt:lpstr>Calibri</vt:lpstr>
      <vt:lpstr>Cambria Math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between Cartesian and Joint space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YAN, Xinru</dc:creator>
  <cp:lastModifiedBy>Yue, Gavin Z</cp:lastModifiedBy>
  <cp:revision>2</cp:revision>
  <dcterms:created xsi:type="dcterms:W3CDTF">2023-11-19T23:34:33Z</dcterms:created>
  <dcterms:modified xsi:type="dcterms:W3CDTF">2023-12-13T17:20:31Z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0x0101005027EC3F7BB97246821DFA88B775B464</vt:lpwstr>
  </property>
  <property fmtid="{D5CDD505-2E9C-101B-9397-08002B2CF9AE}" pid="3" name="MediaServiceImageTags">
    <vt:lpwstr/>
  </property>
</Properties>
</file>